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3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9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5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5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2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1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0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6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7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0EA53-D84B-435E-8288-923DA57FBF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11375"/>
            <a:ext cx="7772400" cy="1470025"/>
          </a:xfrm>
        </p:spPr>
        <p:txBody>
          <a:bodyPr>
            <a:normAutofit/>
          </a:bodyPr>
          <a:lstStyle/>
          <a:p>
            <a:r>
              <a:rPr lang="sr-Latn-ME" b="1" dirty="0" smtClean="0"/>
              <a:t>Praćenje parlamentarnih izbora 2016. godine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5360670"/>
            <a:ext cx="9144000" cy="5829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0" y="4267200"/>
            <a:ext cx="5953252" cy="1508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29475" y="6096128"/>
            <a:ext cx="1981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b="1" dirty="0" smtClean="0">
                <a:latin typeface="+mj-lt"/>
              </a:rPr>
              <a:t>www.izbori.se</a:t>
            </a:r>
          </a:p>
          <a:p>
            <a:r>
              <a:rPr lang="sr-Latn-ME" sz="1100" b="1" dirty="0" smtClean="0">
                <a:latin typeface="+mj-lt"/>
              </a:rPr>
              <a:t>www.prijavikorupciju.me</a:t>
            </a:r>
          </a:p>
          <a:p>
            <a:r>
              <a:rPr lang="sr-Latn-ME" sz="1100" b="1" dirty="0" smtClean="0">
                <a:latin typeface="+mj-lt"/>
              </a:rPr>
              <a:t>www.mans.co.me</a:t>
            </a:r>
            <a:endParaRPr lang="en-US" sz="1100" b="1" dirty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75" y="6092267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29351" y="5105400"/>
            <a:ext cx="2895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/>
              <a:t>Projekat praćenja parlamentarnih izbora 2016.</a:t>
            </a:r>
            <a:endParaRPr lang="en-US" sz="11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38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ME" sz="6000" b="1" dirty="0" smtClean="0"/>
              <a:t>BIRAČKI SPISAK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384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28599" y="-76199"/>
            <a:ext cx="8737485" cy="1219199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Klju</a:t>
            </a:r>
            <a:r>
              <a:rPr lang="hr-HR" sz="3600" b="1" dirty="0" smtClean="0"/>
              <a:t>čni izvori mogućih neregularnosti u biračkom spisku</a:t>
            </a:r>
            <a:endParaRPr lang="en-US" sz="36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399" y="1295399"/>
            <a:ext cx="8813685" cy="4251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5000" dirty="0"/>
              <a:t>P</a:t>
            </a:r>
            <a:r>
              <a:rPr lang="hr-HR" sz="5000" dirty="0" smtClean="0"/>
              <a:t>rebivalište –</a:t>
            </a:r>
            <a:r>
              <a:rPr lang="hr-HR" sz="5000" b="1" dirty="0" smtClean="0"/>
              <a:t> </a:t>
            </a:r>
            <a:r>
              <a:rPr lang="hr-HR" sz="5000" b="1" dirty="0" smtClean="0">
                <a:solidFill>
                  <a:srgbClr val="FF0000"/>
                </a:solidFill>
              </a:rPr>
              <a:t>40.000</a:t>
            </a:r>
          </a:p>
          <a:p>
            <a:endParaRPr lang="hr-HR" sz="1500" b="1" dirty="0" smtClean="0"/>
          </a:p>
          <a:p>
            <a:pPr algn="l"/>
            <a:r>
              <a:rPr lang="hr-HR" sz="5000" dirty="0" smtClean="0"/>
              <a:t>Novoupisani –</a:t>
            </a:r>
            <a:r>
              <a:rPr lang="hr-HR" sz="5000" b="1" dirty="0" smtClean="0"/>
              <a:t> </a:t>
            </a:r>
            <a:r>
              <a:rPr lang="hr-HR" sz="5000" b="1" dirty="0" smtClean="0">
                <a:solidFill>
                  <a:srgbClr val="FF0000"/>
                </a:solidFill>
              </a:rPr>
              <a:t>3.500</a:t>
            </a:r>
          </a:p>
          <a:p>
            <a:pPr algn="l"/>
            <a:endParaRPr lang="hr-HR" sz="1300" b="1" dirty="0" smtClean="0"/>
          </a:p>
          <a:p>
            <a:pPr algn="l"/>
            <a:r>
              <a:rPr lang="hr-HR" sz="5000" dirty="0" smtClean="0"/>
              <a:t>Brisani –</a:t>
            </a:r>
            <a:r>
              <a:rPr lang="hr-HR" sz="5000" b="1" dirty="0" smtClean="0"/>
              <a:t> </a:t>
            </a:r>
            <a:r>
              <a:rPr lang="hr-HR" sz="5000" b="1" dirty="0" smtClean="0">
                <a:solidFill>
                  <a:srgbClr val="FF0000"/>
                </a:solidFill>
              </a:rPr>
              <a:t>4.100</a:t>
            </a:r>
          </a:p>
          <a:p>
            <a:pPr algn="l"/>
            <a:endParaRPr lang="hr-HR" sz="1200" b="1" dirty="0" smtClean="0"/>
          </a:p>
          <a:p>
            <a:pPr algn="l"/>
            <a:r>
              <a:rPr lang="hr-HR" sz="5000" dirty="0" smtClean="0"/>
              <a:t>Preminuli </a:t>
            </a:r>
            <a:r>
              <a:rPr lang="hr-HR" sz="5000" dirty="0"/>
              <a:t>birači </a:t>
            </a:r>
            <a:r>
              <a:rPr lang="hr-HR" sz="5000" dirty="0" smtClean="0"/>
              <a:t>–</a:t>
            </a:r>
            <a:r>
              <a:rPr lang="hr-HR" sz="5000" b="1" dirty="0" smtClean="0"/>
              <a:t> </a:t>
            </a:r>
            <a:r>
              <a:rPr lang="hr-HR" sz="5000" b="1" dirty="0" smtClean="0">
                <a:solidFill>
                  <a:srgbClr val="FF0000"/>
                </a:solidFill>
              </a:rPr>
              <a:t>nekoliko hiljada</a:t>
            </a:r>
          </a:p>
          <a:p>
            <a:endParaRPr lang="hr-HR" b="1" dirty="0"/>
          </a:p>
          <a:p>
            <a:r>
              <a:rPr lang="hr-HR" sz="6800" b="1" dirty="0" smtClean="0"/>
              <a:t>UKUPNO </a:t>
            </a:r>
            <a:r>
              <a:rPr lang="hr-HR" sz="6800" b="1" dirty="0" smtClean="0"/>
              <a:t>SUMNJIVO </a:t>
            </a:r>
            <a:r>
              <a:rPr lang="hr-HR" sz="6800" b="1" dirty="0"/>
              <a:t>=</a:t>
            </a:r>
            <a:r>
              <a:rPr lang="hr-HR" sz="6800" b="1" dirty="0" smtClean="0"/>
              <a:t> </a:t>
            </a:r>
            <a:r>
              <a:rPr lang="hr-HR" sz="6800" b="1" dirty="0" smtClean="0">
                <a:solidFill>
                  <a:srgbClr val="FF0000"/>
                </a:solidFill>
              </a:rPr>
              <a:t>50.000</a:t>
            </a:r>
          </a:p>
          <a:p>
            <a:endParaRPr lang="hr-HR" sz="6000" b="1" dirty="0">
              <a:solidFill>
                <a:srgbClr val="FF0000"/>
              </a:solidFill>
            </a:endParaRPr>
          </a:p>
          <a:p>
            <a:r>
              <a:rPr lang="hr-HR" sz="6000" b="1" dirty="0" smtClean="0"/>
              <a:t>+ PROMJENE BIRAČKIH MJESTA =</a:t>
            </a:r>
            <a:r>
              <a:rPr lang="hr-HR" sz="6000" b="1" dirty="0" smtClean="0">
                <a:solidFill>
                  <a:srgbClr val="FF0000"/>
                </a:solidFill>
              </a:rPr>
              <a:t> 120.000</a:t>
            </a:r>
            <a:endParaRPr lang="hr-HR" sz="6000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93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28599" y="152401"/>
            <a:ext cx="8737485" cy="761999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Opstrukcija administracije MUP-a</a:t>
            </a:r>
            <a:endParaRPr lang="en-US" sz="40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399" y="1524000"/>
            <a:ext cx="8813685" cy="426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hr-HR" sz="4000" b="1" dirty="0" smtClean="0"/>
              <a:t>1.</a:t>
            </a:r>
            <a:r>
              <a:rPr lang="hr-HR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Zabran</a:t>
            </a:r>
            <a:r>
              <a:rPr lang="hr-HR" sz="4000" b="1" dirty="0" smtClean="0">
                <a:solidFill>
                  <a:srgbClr val="FF0000"/>
                </a:solidFill>
              </a:rPr>
              <a:t>ili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vr</a:t>
            </a:r>
            <a:r>
              <a:rPr lang="hr-HR" sz="4000" b="1" dirty="0" smtClean="0">
                <a:solidFill>
                  <a:srgbClr val="FF0000"/>
                </a:solidFill>
              </a:rPr>
              <a:t>šenje uvida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smtClean="0"/>
              <a:t>nakon otkrivanja nepravilnosti</a:t>
            </a:r>
          </a:p>
          <a:p>
            <a:pPr algn="just"/>
            <a:endParaRPr lang="hr-HR" sz="1000" b="1" dirty="0" smtClean="0"/>
          </a:p>
          <a:p>
            <a:pPr algn="just"/>
            <a:r>
              <a:rPr lang="hr-HR" sz="4000" b="1" dirty="0" smtClean="0"/>
              <a:t>2. </a:t>
            </a:r>
            <a:r>
              <a:rPr lang="hr-HR" sz="4000" b="1" dirty="0" smtClean="0">
                <a:solidFill>
                  <a:srgbClr val="FF0000"/>
                </a:solidFill>
              </a:rPr>
              <a:t>Više desetina hiljada dokumenata nisu dostavili</a:t>
            </a:r>
          </a:p>
          <a:p>
            <a:pPr algn="just"/>
            <a:endParaRPr lang="hr-HR" sz="1000" b="1" dirty="0" smtClean="0"/>
          </a:p>
          <a:p>
            <a:pPr algn="just"/>
            <a:r>
              <a:rPr lang="hr-HR" sz="4000" b="1" dirty="0" smtClean="0"/>
              <a:t>3.</a:t>
            </a:r>
            <a:r>
              <a:rPr lang="hr-HR" sz="3200" b="1" dirty="0" smtClean="0"/>
              <a:t> Inspekcijski nadzor </a:t>
            </a:r>
            <a:r>
              <a:rPr lang="hr-HR" sz="4000" b="1" dirty="0" smtClean="0">
                <a:solidFill>
                  <a:srgbClr val="FF0000"/>
                </a:solidFill>
              </a:rPr>
              <a:t>počeo tek nakon presude, uz veliko kašnjenje </a:t>
            </a:r>
          </a:p>
          <a:p>
            <a:pPr algn="just"/>
            <a:endParaRPr lang="hr-HR" sz="1000" b="1" dirty="0" smtClean="0">
              <a:solidFill>
                <a:srgbClr val="FF0000"/>
              </a:solidFill>
            </a:endParaRPr>
          </a:p>
          <a:p>
            <a:pPr algn="just"/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28599" y="-76200"/>
            <a:ext cx="8737485" cy="761999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Konkretni primjeri zloupotreba</a:t>
            </a:r>
            <a:endParaRPr lang="en-US" sz="40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990600"/>
            <a:ext cx="8813685" cy="426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000" b="1" dirty="0" smtClean="0">
                <a:solidFill>
                  <a:srgbClr val="FF0000"/>
                </a:solidFill>
              </a:rPr>
              <a:t>Prebivalište</a:t>
            </a:r>
            <a:r>
              <a:rPr lang="hr-HR" sz="2000" dirty="0" smtClean="0"/>
              <a:t> 	Više od </a:t>
            </a:r>
            <a:r>
              <a:rPr lang="hr-HR" sz="2000" b="1" dirty="0" smtClean="0">
                <a:solidFill>
                  <a:srgbClr val="FF0000"/>
                </a:solidFill>
              </a:rPr>
              <a:t>1200 lica nezakonito</a:t>
            </a:r>
            <a:r>
              <a:rPr lang="hr-HR" sz="2000" dirty="0" smtClean="0"/>
              <a:t> prebivalište</a:t>
            </a:r>
          </a:p>
          <a:p>
            <a:pPr algn="l"/>
            <a:r>
              <a:rPr lang="hr-HR" sz="2000" dirty="0" smtClean="0"/>
              <a:t>			Nezakonita rješenja (stari zakon) – </a:t>
            </a:r>
            <a:r>
              <a:rPr lang="hr-HR" sz="2000" b="1" dirty="0" smtClean="0">
                <a:solidFill>
                  <a:srgbClr val="FF0000"/>
                </a:solidFill>
              </a:rPr>
              <a:t>na hiljade</a:t>
            </a:r>
          </a:p>
          <a:p>
            <a:pPr algn="l"/>
            <a:r>
              <a:rPr lang="hr-HR" sz="2000" dirty="0" smtClean="0"/>
              <a:t>			Neuručena rješenja – nisu stupila na snagu – </a:t>
            </a:r>
            <a:r>
              <a:rPr lang="hr-HR" sz="2000" b="1" dirty="0" smtClean="0">
                <a:solidFill>
                  <a:srgbClr val="FF0000"/>
                </a:solidFill>
              </a:rPr>
              <a:t>na hiljade</a:t>
            </a:r>
          </a:p>
          <a:p>
            <a:pPr algn="l"/>
            <a:endParaRPr lang="hr-HR" sz="500" dirty="0"/>
          </a:p>
          <a:p>
            <a:pPr algn="l"/>
            <a:r>
              <a:rPr lang="hr-HR" sz="3000" b="1" dirty="0" smtClean="0">
                <a:solidFill>
                  <a:srgbClr val="FF0000"/>
                </a:solidFill>
              </a:rPr>
              <a:t>Preminuli birači</a:t>
            </a:r>
            <a:r>
              <a:rPr lang="hr-HR" sz="3000" dirty="0" smtClean="0"/>
              <a:t> </a:t>
            </a:r>
            <a:r>
              <a:rPr lang="hr-HR" sz="2000" dirty="0"/>
              <a:t>	</a:t>
            </a:r>
            <a:r>
              <a:rPr lang="hr-HR" sz="2000" dirty="0" smtClean="0"/>
              <a:t>dokazi za preko </a:t>
            </a:r>
            <a:r>
              <a:rPr lang="hr-HR" sz="2000" b="1" dirty="0" smtClean="0">
                <a:solidFill>
                  <a:srgbClr val="FF0000"/>
                </a:solidFill>
              </a:rPr>
              <a:t>50 slučajeva</a:t>
            </a:r>
            <a:endParaRPr lang="hr-HR" sz="2000" dirty="0" smtClean="0"/>
          </a:p>
          <a:p>
            <a:pPr algn="l"/>
            <a:r>
              <a:rPr lang="hr-HR" sz="2000" dirty="0" smtClean="0"/>
              <a:t>			Preko 300 slučajeva u obradi</a:t>
            </a:r>
          </a:p>
          <a:p>
            <a:pPr algn="l"/>
            <a:endParaRPr lang="hr-HR" sz="500" dirty="0"/>
          </a:p>
          <a:p>
            <a:pPr algn="l"/>
            <a:r>
              <a:rPr lang="hr-HR" sz="3000" b="1" dirty="0" smtClean="0">
                <a:solidFill>
                  <a:srgbClr val="FF0000"/>
                </a:solidFill>
              </a:rPr>
              <a:t>Novoupisani </a:t>
            </a:r>
            <a:r>
              <a:rPr lang="hr-HR" sz="2000" dirty="0" smtClean="0"/>
              <a:t>	Više od </a:t>
            </a:r>
            <a:r>
              <a:rPr lang="hr-HR" sz="2000" b="1" dirty="0" smtClean="0">
                <a:solidFill>
                  <a:srgbClr val="FF0000"/>
                </a:solidFill>
              </a:rPr>
              <a:t>3.500 starijih </a:t>
            </a:r>
            <a:r>
              <a:rPr lang="hr-HR" sz="2000" dirty="0" smtClean="0"/>
              <a:t>od 40 godina, rođenih u CG</a:t>
            </a:r>
          </a:p>
          <a:p>
            <a:pPr algn="l"/>
            <a:r>
              <a:rPr lang="hr-HR" sz="2000" dirty="0" smtClean="0"/>
              <a:t>			</a:t>
            </a:r>
            <a:r>
              <a:rPr lang="hr-HR" sz="2000" b="1" dirty="0" smtClean="0">
                <a:solidFill>
                  <a:srgbClr val="FF0000"/>
                </a:solidFill>
              </a:rPr>
              <a:t>Stariji od 100 godina prvi put na birališta</a:t>
            </a:r>
          </a:p>
          <a:p>
            <a:pPr algn="l"/>
            <a:r>
              <a:rPr lang="hr-HR" sz="2000" dirty="0"/>
              <a:t>	</a:t>
            </a:r>
            <a:r>
              <a:rPr lang="hr-HR" sz="2000" dirty="0" smtClean="0"/>
              <a:t>		</a:t>
            </a:r>
            <a:r>
              <a:rPr lang="hr-HR" sz="2000" b="1" dirty="0" smtClean="0">
                <a:solidFill>
                  <a:srgbClr val="FF0000"/>
                </a:solidFill>
              </a:rPr>
              <a:t>Upisivali preminule </a:t>
            </a:r>
            <a:r>
              <a:rPr lang="hr-HR" sz="2000" dirty="0" smtClean="0"/>
              <a:t>za predsjedničke izbore</a:t>
            </a:r>
            <a:endParaRPr lang="hr-HR" sz="2000" dirty="0"/>
          </a:p>
          <a:p>
            <a:pPr algn="l"/>
            <a:endParaRPr lang="hr-HR" sz="500" dirty="0" smtClean="0"/>
          </a:p>
          <a:p>
            <a:pPr algn="l"/>
            <a:r>
              <a:rPr lang="hr-HR" sz="3000" b="1" dirty="0" smtClean="0">
                <a:solidFill>
                  <a:srgbClr val="FF0000"/>
                </a:solidFill>
              </a:rPr>
              <a:t>Brisani </a:t>
            </a:r>
            <a:r>
              <a:rPr lang="hr-HR" sz="2000" dirty="0" smtClean="0"/>
              <a:t>		predstojeći izbori </a:t>
            </a:r>
            <a:r>
              <a:rPr lang="hr-HR" sz="2000" b="1" dirty="0" smtClean="0">
                <a:solidFill>
                  <a:srgbClr val="FF0000"/>
                </a:solidFill>
              </a:rPr>
              <a:t>više od 4000</a:t>
            </a:r>
          </a:p>
          <a:p>
            <a:pPr algn="l"/>
            <a:r>
              <a:rPr lang="hr-HR" sz="2000" dirty="0" smtClean="0"/>
              <a:t>			predsjednički izbori </a:t>
            </a:r>
            <a:r>
              <a:rPr lang="hr-HR" sz="2000" b="1" dirty="0" smtClean="0">
                <a:solidFill>
                  <a:srgbClr val="FF0000"/>
                </a:solidFill>
              </a:rPr>
              <a:t>više od 3000 </a:t>
            </a:r>
            <a:r>
              <a:rPr lang="hr-HR" sz="2000" dirty="0" smtClean="0"/>
              <a:t>koji su poslije vraćeni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104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Praćenje parlamentarnih izbora 2016. godine</vt:lpstr>
      <vt:lpstr>Ključni izvori mogućih neregularnosti u biračkom spisku</vt:lpstr>
      <vt:lpstr>Opstrukcija administracije MUP-a</vt:lpstr>
      <vt:lpstr>Konkretni primjeri zloupotreba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Vuk Maras</cp:lastModifiedBy>
  <cp:revision>37</cp:revision>
  <cp:lastPrinted>2016-10-05T07:51:34Z</cp:lastPrinted>
  <dcterms:created xsi:type="dcterms:W3CDTF">2016-09-21T09:53:06Z</dcterms:created>
  <dcterms:modified xsi:type="dcterms:W3CDTF">2016-10-05T08:33:37Z</dcterms:modified>
</cp:coreProperties>
</file>