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62" r:id="rId3"/>
    <p:sldId id="263" r:id="rId4"/>
    <p:sldId id="257" r:id="rId5"/>
    <p:sldId id="259" r:id="rId6"/>
    <p:sldId id="260" r:id="rId7"/>
    <p:sldId id="261" r:id="rId8"/>
    <p:sldId id="264" r:id="rId9"/>
    <p:sldId id="265" r:id="rId10"/>
    <p:sldId id="266" r:id="rId11"/>
    <p:sldId id="267" r:id="rId12"/>
    <p:sldId id="268" r:id="rId13"/>
    <p:sldId id="270" r:id="rId14"/>
    <p:sldId id="271" r:id="rId15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>
      <p:cViewPr>
        <p:scale>
          <a:sx n="100" d="100"/>
          <a:sy n="100" d="100"/>
        </p:scale>
        <p:origin x="-70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97945908935296"/>
          <c:y val="1.9190313474966574E-2"/>
          <c:w val="0.82385685545651977"/>
          <c:h val="0.705732927252017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Sheet1!$B$5</c:f>
              <c:strCache>
                <c:ptCount val="1"/>
                <c:pt idx="0">
                  <c:v>Podnijeto žalbi</c:v>
                </c:pt>
              </c:strCache>
            </c:strRef>
          </c:tx>
          <c:invertIfNegative val="0"/>
          <c:dLbls>
            <c:numFmt formatCode="General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Sheet1!$C$4:$F$4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Sheet1!$C$5:$F$5</c:f>
              <c:numCache>
                <c:formatCode>General</c:formatCode>
                <c:ptCount val="4"/>
                <c:pt idx="0">
                  <c:v>2447</c:v>
                </c:pt>
                <c:pt idx="1">
                  <c:v>3191</c:v>
                </c:pt>
                <c:pt idx="2">
                  <c:v>5355</c:v>
                </c:pt>
                <c:pt idx="3">
                  <c:v>2417</c:v>
                </c:pt>
              </c:numCache>
            </c:numRef>
          </c:val>
        </c:ser>
        <c:ser>
          <c:idx val="1"/>
          <c:order val="1"/>
          <c:tx>
            <c:strRef>
              <c:f>Sheet1!$B$6</c:f>
              <c:strCache>
                <c:ptCount val="1"/>
                <c:pt idx="0">
                  <c:v>Nije odlučeno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Sheet1!$C$4:$F$4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Sheet1!$C$6:$F$6</c:f>
              <c:numCache>
                <c:formatCode>General</c:formatCode>
                <c:ptCount val="4"/>
                <c:pt idx="0">
                  <c:v>151</c:v>
                </c:pt>
                <c:pt idx="1">
                  <c:v>810</c:v>
                </c:pt>
                <c:pt idx="2">
                  <c:v>1836</c:v>
                </c:pt>
                <c:pt idx="3">
                  <c:v>1642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197568"/>
        <c:axId val="37199872"/>
      </c:barChart>
      <c:catAx>
        <c:axId val="33197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7199872"/>
        <c:crosses val="autoZero"/>
        <c:auto val="1"/>
        <c:lblAlgn val="ctr"/>
        <c:lblOffset val="100"/>
        <c:noMultiLvlLbl val="0"/>
      </c:catAx>
      <c:valAx>
        <c:axId val="371998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31975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951249572064373"/>
          <c:y val="9.0396396032953255E-2"/>
          <c:w val="0.21077142531096657"/>
          <c:h val="0.2041200554389169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254821408193541E-2"/>
          <c:y val="0.14595760666415189"/>
          <c:w val="0.7509518429761497"/>
          <c:h val="0.696739210242213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Sheet1!$C$15</c:f>
              <c:strCache>
                <c:ptCount val="1"/>
                <c:pt idx="0">
                  <c:v>poštovanje odluka suda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2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Sheet1!$B$16:$B$17</c:f>
              <c:strCache>
                <c:ptCount val="2"/>
                <c:pt idx="0">
                  <c:v>presude suda</c:v>
                </c:pt>
                <c:pt idx="1">
                  <c:v>Agencija nije postupila</c:v>
                </c:pt>
              </c:strCache>
            </c:strRef>
          </c:cat>
          <c:val>
            <c:numRef>
              <c:f>Sheet1!$C$16:$C$17</c:f>
              <c:numCache>
                <c:formatCode>General</c:formatCode>
                <c:ptCount val="2"/>
                <c:pt idx="0">
                  <c:v>1293</c:v>
                </c:pt>
                <c:pt idx="1">
                  <c:v>838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221120"/>
        <c:axId val="37205632"/>
      </c:barChart>
      <c:catAx>
        <c:axId val="3322112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en-US"/>
          </a:p>
        </c:txPr>
        <c:crossAx val="37205632"/>
        <c:crosses val="autoZero"/>
        <c:auto val="1"/>
        <c:lblAlgn val="ctr"/>
        <c:lblOffset val="100"/>
        <c:noMultiLvlLbl val="0"/>
      </c:catAx>
      <c:valAx>
        <c:axId val="372056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332211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450176880063909"/>
          <c:y val="0.15266305356071902"/>
          <c:w val="0.24444846421224373"/>
          <c:h val="0.2198614563100037"/>
        </c:manualLayout>
      </c:layout>
      <c:overlay val="0"/>
      <c:txPr>
        <a:bodyPr/>
        <a:lstStyle/>
        <a:p>
          <a:pPr>
            <a:defRPr sz="1600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0EA53-D84B-435E-8288-923DA57FBF5D}" type="datetimeFigureOut">
              <a:rPr lang="en-US" smtClean="0"/>
              <a:t>28-Sep-17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AE8C7-B663-446B-B8B2-07D9B4BA9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195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0EA53-D84B-435E-8288-923DA57FBF5D}" type="datetimeFigureOut">
              <a:rPr lang="en-US" smtClean="0"/>
              <a:t>28-Sep-17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AE8C7-B663-446B-B8B2-07D9B4BA9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55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0EA53-D84B-435E-8288-923DA57FBF5D}" type="datetimeFigureOut">
              <a:rPr lang="en-US" smtClean="0"/>
              <a:t>28-Sep-17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AE8C7-B663-446B-B8B2-07D9B4BA9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56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0EA53-D84B-435E-8288-923DA57FBF5D}" type="datetimeFigureOut">
              <a:rPr lang="en-US" smtClean="0"/>
              <a:t>28-Sep-17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AE8C7-B663-446B-B8B2-07D9B4BA9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084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0EA53-D84B-435E-8288-923DA57FBF5D}" type="datetimeFigureOut">
              <a:rPr lang="en-US" smtClean="0"/>
              <a:t>28-Sep-17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AE8C7-B663-446B-B8B2-07D9B4BA9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122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0EA53-D84B-435E-8288-923DA57FBF5D}" type="datetimeFigureOut">
              <a:rPr lang="en-US" smtClean="0"/>
              <a:t>28-Sep-17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AE8C7-B663-446B-B8B2-07D9B4BA9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56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0EA53-D84B-435E-8288-923DA57FBF5D}" type="datetimeFigureOut">
              <a:rPr lang="en-US" smtClean="0"/>
              <a:t>28-Sep-17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AE8C7-B663-446B-B8B2-07D9B4BA9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614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0EA53-D84B-435E-8288-923DA57FBF5D}" type="datetimeFigureOut">
              <a:rPr lang="en-US" smtClean="0"/>
              <a:t>28-Sep-17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AE8C7-B663-446B-B8B2-07D9B4BA9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804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0EA53-D84B-435E-8288-923DA57FBF5D}" type="datetimeFigureOut">
              <a:rPr lang="en-US" smtClean="0"/>
              <a:t>28-Sep-17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AE8C7-B663-446B-B8B2-07D9B4BA9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60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0EA53-D84B-435E-8288-923DA57FBF5D}" type="datetimeFigureOut">
              <a:rPr lang="en-US" smtClean="0"/>
              <a:t>28-Sep-17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AE8C7-B663-446B-B8B2-07D9B4BA9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079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0EA53-D84B-435E-8288-923DA57FBF5D}" type="datetimeFigureOut">
              <a:rPr lang="en-US" smtClean="0"/>
              <a:t>28-Sep-17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AE8C7-B663-446B-B8B2-07D9B4BA9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935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0EA53-D84B-435E-8288-923DA57FBF5D}" type="datetimeFigureOut">
              <a:rPr lang="en-US" smtClean="0"/>
              <a:t>28-Sep-17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AE8C7-B663-446B-B8B2-07D9B4BA9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0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752600"/>
            <a:ext cx="8288600" cy="1905000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/>
            </a:r>
            <a:br>
              <a:rPr lang="en-US" sz="4000" b="1" dirty="0"/>
            </a:br>
            <a:r>
              <a:rPr lang="sr-Latn-ME" sz="4000" b="1" dirty="0" smtClean="0"/>
              <a:t>Međunarodni dan </a:t>
            </a:r>
            <a:br>
              <a:rPr lang="sr-Latn-ME" sz="4000" b="1" dirty="0" smtClean="0"/>
            </a:br>
            <a:r>
              <a:rPr lang="sr-Latn-ME" sz="4000" b="1" dirty="0" smtClean="0"/>
              <a:t>slobodnog pristupa informacijama</a:t>
            </a:r>
            <a:br>
              <a:rPr lang="sr-Latn-ME" sz="4000" b="1" dirty="0" smtClean="0"/>
            </a:br>
            <a:r>
              <a:rPr lang="sr-Latn-ME" sz="2700" b="1" dirty="0" smtClean="0"/>
              <a:t/>
            </a:r>
            <a:br>
              <a:rPr lang="sr-Latn-ME" sz="2700" b="1" dirty="0" smtClean="0"/>
            </a:br>
            <a:r>
              <a:rPr lang="sr-Latn-ME" b="1" dirty="0" smtClean="0">
                <a:solidFill>
                  <a:srgbClr val="FF0000"/>
                </a:solidFill>
              </a:rPr>
              <a:t>SELEKTIVAN PRISTUP </a:t>
            </a:r>
            <a:br>
              <a:rPr lang="sr-Latn-ME" b="1" dirty="0" smtClean="0">
                <a:solidFill>
                  <a:srgbClr val="FF0000"/>
                </a:solidFill>
              </a:rPr>
            </a:br>
            <a:r>
              <a:rPr lang="sr-Latn-ME" b="1" dirty="0" smtClean="0">
                <a:solidFill>
                  <a:srgbClr val="FF0000"/>
                </a:solidFill>
              </a:rPr>
              <a:t>JAVNIM PODACIMA U CRNOJ GORI</a:t>
            </a:r>
            <a:r>
              <a:rPr lang="sr-Latn-CS" sz="4900" dirty="0" smtClean="0"/>
              <a:t/>
            </a:r>
            <a:br>
              <a:rPr lang="sr-Latn-CS" sz="4900" dirty="0" smtClean="0"/>
            </a:b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0" y="5360670"/>
            <a:ext cx="9144000" cy="582930"/>
          </a:xfrm>
          <a:prstGeom prst="rect">
            <a:avLst/>
          </a:pr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525" y="4038600"/>
            <a:ext cx="811475" cy="115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42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360670"/>
            <a:ext cx="9144000" cy="582930"/>
          </a:xfrm>
          <a:prstGeom prst="rect">
            <a:avLst/>
          </a:pr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525" y="4038600"/>
            <a:ext cx="811475" cy="1155010"/>
          </a:xfrm>
          <a:prstGeom prst="rect">
            <a:avLst/>
          </a:prstGeom>
        </p:spPr>
      </p:pic>
      <p:pic>
        <p:nvPicPr>
          <p:cNvPr id="2050" name="Picture 2" descr="C:\Users\HP\Desktop\ZA PRESS\privatizacija-13 preduzec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35" b="15163"/>
          <a:stretch/>
        </p:blipFill>
        <p:spPr bwMode="auto">
          <a:xfrm>
            <a:off x="1590675" y="1466849"/>
            <a:ext cx="5568950" cy="346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400" y="76709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2800" b="1" dirty="0" smtClean="0"/>
              <a:t>Kako se prodaju naše kompanije – </a:t>
            </a:r>
            <a:r>
              <a:rPr lang="sr-Latn-ME" sz="2800" b="1" dirty="0" smtClean="0">
                <a:solidFill>
                  <a:srgbClr val="E20000"/>
                </a:solidFill>
              </a:rPr>
              <a:t>POVJERLJIVO!</a:t>
            </a:r>
            <a:endParaRPr lang="en-US" sz="2800" b="1" dirty="0">
              <a:solidFill>
                <a:srgbClr val="E2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62100" y="4114800"/>
            <a:ext cx="5597525" cy="914399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2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360670"/>
            <a:ext cx="9144000" cy="582930"/>
          </a:xfrm>
          <a:prstGeom prst="rect">
            <a:avLst/>
          </a:pr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525" y="4038600"/>
            <a:ext cx="811475" cy="1155010"/>
          </a:xfrm>
          <a:prstGeom prst="rect">
            <a:avLst/>
          </a:prstGeom>
        </p:spPr>
      </p:pic>
      <p:pic>
        <p:nvPicPr>
          <p:cNvPr id="3074" name="Picture 2" descr="C:\Users\HP\Desktop\ZA PRESS\KAP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34" b="48444"/>
          <a:stretch/>
        </p:blipFill>
        <p:spPr bwMode="auto">
          <a:xfrm>
            <a:off x="447029" y="1664229"/>
            <a:ext cx="8249941" cy="225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400" y="76709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2800" b="1" dirty="0" smtClean="0"/>
              <a:t>Informacija o stanju u KAPu – </a:t>
            </a:r>
            <a:r>
              <a:rPr lang="sr-Latn-ME" sz="2800" b="1" dirty="0" smtClean="0">
                <a:solidFill>
                  <a:srgbClr val="E20000"/>
                </a:solidFill>
              </a:rPr>
              <a:t>INTERNO!</a:t>
            </a:r>
            <a:endParaRPr lang="en-US" sz="2800" b="1" dirty="0">
              <a:solidFill>
                <a:srgbClr val="E2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2066925"/>
            <a:ext cx="7315200" cy="914400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00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360670"/>
            <a:ext cx="9144000" cy="582930"/>
          </a:xfrm>
          <a:prstGeom prst="rect">
            <a:avLst/>
          </a:pr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525" y="4038600"/>
            <a:ext cx="811475" cy="1155010"/>
          </a:xfrm>
          <a:prstGeom prst="rect">
            <a:avLst/>
          </a:prstGeom>
        </p:spPr>
      </p:pic>
      <p:pic>
        <p:nvPicPr>
          <p:cNvPr id="5122" name="Picture 2" descr="C:\Users\HP\Desktop\ZA PRESS\Budgetska rezerv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81"/>
          <a:stretch/>
        </p:blipFill>
        <p:spPr bwMode="auto">
          <a:xfrm>
            <a:off x="1295400" y="1376761"/>
            <a:ext cx="6465887" cy="395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5325" y="380999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2800" b="1" dirty="0" smtClean="0"/>
              <a:t>Informacija o trošenju budžetske rezerve</a:t>
            </a:r>
          </a:p>
          <a:p>
            <a:pPr algn="ctr"/>
            <a:r>
              <a:rPr lang="sr-Latn-ME" sz="2800" b="1" dirty="0" smtClean="0"/>
              <a:t>– </a:t>
            </a:r>
            <a:r>
              <a:rPr lang="sr-Latn-ME" sz="2800" b="1" dirty="0" smtClean="0">
                <a:solidFill>
                  <a:srgbClr val="E20000"/>
                </a:solidFill>
              </a:rPr>
              <a:t>INTERNO!</a:t>
            </a:r>
            <a:endParaRPr lang="en-US" sz="2800" b="1" dirty="0">
              <a:solidFill>
                <a:srgbClr val="E2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0" y="3962400"/>
            <a:ext cx="6096000" cy="914400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59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5324" y="380999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2800" b="1" dirty="0" smtClean="0"/>
              <a:t>Podaci o imovini javnih funkcionera </a:t>
            </a:r>
            <a:r>
              <a:rPr lang="sr-Latn-ME" sz="2800" b="1" dirty="0" smtClean="0">
                <a:solidFill>
                  <a:srgbClr val="E20000"/>
                </a:solidFill>
              </a:rPr>
              <a:t>– TAJNA!</a:t>
            </a:r>
            <a:endParaRPr lang="en-US" sz="2800" b="1" dirty="0">
              <a:solidFill>
                <a:srgbClr val="E2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923269"/>
            <a:ext cx="8153400" cy="551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44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360670"/>
            <a:ext cx="9144000" cy="582930"/>
          </a:xfrm>
          <a:prstGeom prst="rect">
            <a:avLst/>
          </a:pr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525" y="4038600"/>
            <a:ext cx="811475" cy="115501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72462" y="685800"/>
            <a:ext cx="7543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Latn-ME" sz="2400" i="1" dirty="0">
              <a:latin typeface="Trebuchet MS" pitchFamily="34" charset="0"/>
            </a:endParaRPr>
          </a:p>
          <a:p>
            <a:pPr algn="ctr"/>
            <a:r>
              <a:rPr lang="sr-Latn-ME" sz="2400" b="1" i="1" dirty="0" smtClean="0">
                <a:latin typeface="Trebuchet MS" pitchFamily="34" charset="0"/>
              </a:rPr>
              <a:t>PRAVNA POMOĆ MANS-A</a:t>
            </a:r>
          </a:p>
          <a:p>
            <a:endParaRPr lang="sr-Latn-ME" sz="2400" dirty="0">
              <a:latin typeface="Trebuchet MS" pitchFamily="34" charset="0"/>
            </a:endParaRPr>
          </a:p>
          <a:p>
            <a:pPr algn="ctr"/>
            <a:r>
              <a:rPr lang="en-US" sz="2400" dirty="0" smtClean="0">
                <a:latin typeface="Trebuchet MS" pitchFamily="34" charset="0"/>
              </a:rPr>
              <a:t>http</a:t>
            </a:r>
            <a:r>
              <a:rPr lang="en-US" sz="2400" dirty="0">
                <a:latin typeface="Trebuchet MS" pitchFamily="34" charset="0"/>
              </a:rPr>
              <a:t>://www.mans.co.me/pitajte-institucije</a:t>
            </a:r>
            <a:r>
              <a:rPr lang="en-US" sz="2400" dirty="0" smtClean="0">
                <a:latin typeface="Trebuchet MS" pitchFamily="34" charset="0"/>
              </a:rPr>
              <a:t>/</a:t>
            </a:r>
            <a:endParaRPr lang="sr-Latn-ME" sz="2400" dirty="0" smtClean="0">
              <a:latin typeface="Trebuchet MS" pitchFamily="34" charset="0"/>
            </a:endParaRPr>
          </a:p>
          <a:p>
            <a:endParaRPr lang="sr-Latn-ME" sz="2400" i="1" dirty="0">
              <a:latin typeface="Trebuchet MS" pitchFamily="34" charset="0"/>
            </a:endParaRPr>
          </a:p>
          <a:p>
            <a:endParaRPr lang="en-US" sz="2400" dirty="0">
              <a:latin typeface="Trebuchet MS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87" y="3171353"/>
            <a:ext cx="6461760" cy="144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85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752600"/>
            <a:ext cx="8288600" cy="1905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sr-Latn-ME" b="1" dirty="0" smtClean="0"/>
              <a:t>Za 12 godina MANS je podnio</a:t>
            </a:r>
            <a:br>
              <a:rPr lang="sr-Latn-ME" b="1" dirty="0" smtClean="0"/>
            </a:br>
            <a:r>
              <a:rPr lang="en-US" b="1" dirty="0" err="1">
                <a:solidFill>
                  <a:srgbClr val="FF0000"/>
                </a:solidFill>
              </a:rPr>
              <a:t>preko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sr-Latn-ME" b="1" dirty="0" smtClean="0">
                <a:solidFill>
                  <a:srgbClr val="FF0000"/>
                </a:solidFill>
              </a:rPr>
              <a:t>100</a:t>
            </a:r>
            <a:r>
              <a:rPr lang="en-US" b="1" dirty="0" smtClean="0">
                <a:solidFill>
                  <a:srgbClr val="FF0000"/>
                </a:solidFill>
              </a:rPr>
              <a:t>.000 </a:t>
            </a:r>
            <a:r>
              <a:rPr lang="sr-Latn-ME" b="1" dirty="0" smtClean="0">
                <a:solidFill>
                  <a:srgbClr val="FF0000"/>
                </a:solidFill>
              </a:rPr>
              <a:t>zahtjeva</a:t>
            </a:r>
            <a:br>
              <a:rPr lang="sr-Latn-ME" b="1" dirty="0" smtClean="0">
                <a:solidFill>
                  <a:srgbClr val="FF0000"/>
                </a:solidFill>
              </a:rPr>
            </a:br>
            <a:r>
              <a:rPr lang="sr-Latn-ME" b="1" dirty="0">
                <a:solidFill>
                  <a:srgbClr val="FF0000"/>
                </a:solidFill>
              </a:rPr>
              <a:t/>
            </a:r>
            <a:br>
              <a:rPr lang="sr-Latn-ME" b="1" dirty="0">
                <a:solidFill>
                  <a:srgbClr val="FF0000"/>
                </a:solidFill>
              </a:rPr>
            </a:br>
            <a:r>
              <a:rPr lang="sr-Latn-ME" b="1" dirty="0" smtClean="0"/>
              <a:t>Samo u 2</a:t>
            </a:r>
            <a:r>
              <a:rPr lang="en-US" b="1" dirty="0" smtClean="0"/>
              <a:t>017</a:t>
            </a:r>
            <a:r>
              <a:rPr lang="en-US" b="1" dirty="0"/>
              <a:t>. </a:t>
            </a:r>
            <a:r>
              <a:rPr lang="sr-Latn-CS" b="1" dirty="0"/>
              <a:t>g</a:t>
            </a:r>
            <a:r>
              <a:rPr lang="en-US" b="1" dirty="0" err="1" smtClean="0"/>
              <a:t>odin</a:t>
            </a:r>
            <a:r>
              <a:rPr lang="sr-Latn-ME" b="1" dirty="0" smtClean="0"/>
              <a:t>i</a:t>
            </a:r>
            <a:r>
              <a:rPr lang="sr-Latn-CS" dirty="0" smtClean="0"/>
              <a:t/>
            </a:r>
            <a:br>
              <a:rPr lang="sr-Latn-CS" dirty="0" smtClean="0"/>
            </a:br>
            <a:r>
              <a:rPr lang="en-US" sz="4900" b="1" dirty="0" err="1" smtClean="0">
                <a:solidFill>
                  <a:srgbClr val="FF0000"/>
                </a:solidFill>
              </a:rPr>
              <a:t>preko</a:t>
            </a:r>
            <a:r>
              <a:rPr lang="en-US" sz="4900" b="1" dirty="0" smtClean="0">
                <a:solidFill>
                  <a:srgbClr val="FF0000"/>
                </a:solidFill>
              </a:rPr>
              <a:t> </a:t>
            </a:r>
            <a:r>
              <a:rPr lang="en-US" sz="4900" b="1" dirty="0">
                <a:solidFill>
                  <a:srgbClr val="FF0000"/>
                </a:solidFill>
              </a:rPr>
              <a:t>6.000 </a:t>
            </a:r>
            <a:r>
              <a:rPr lang="sr-Latn-CS" sz="4900" dirty="0" smtClean="0"/>
              <a:t/>
            </a:r>
            <a:br>
              <a:rPr lang="sr-Latn-CS" sz="4900" dirty="0" smtClean="0"/>
            </a:b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0" y="5360670"/>
            <a:ext cx="9144000" cy="582930"/>
          </a:xfrm>
          <a:prstGeom prst="rect">
            <a:avLst/>
          </a:pr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525" y="4038600"/>
            <a:ext cx="811475" cy="115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2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752600"/>
            <a:ext cx="8288600" cy="1905000"/>
          </a:xfrm>
        </p:spPr>
        <p:txBody>
          <a:bodyPr>
            <a:normAutofit fontScale="90000"/>
          </a:bodyPr>
          <a:lstStyle/>
          <a:p>
            <a:r>
              <a:rPr lang="sr-Latn-ME" sz="4000" b="1" dirty="0" smtClean="0">
                <a:solidFill>
                  <a:srgbClr val="FF0000"/>
                </a:solidFill>
              </a:rPr>
              <a:t>VRSTE ZAHTJEVA ZA INFORMACIJAMA</a:t>
            </a:r>
            <a:r>
              <a:rPr lang="sr-Latn-ME" b="1" dirty="0" smtClean="0">
                <a:solidFill>
                  <a:srgbClr val="FF0000"/>
                </a:solidFill>
              </a:rPr>
              <a:t/>
            </a:r>
            <a:br>
              <a:rPr lang="sr-Latn-ME" b="1" dirty="0" smtClean="0">
                <a:solidFill>
                  <a:srgbClr val="FF0000"/>
                </a:solidFill>
              </a:rPr>
            </a:br>
            <a:r>
              <a:rPr lang="sr-Latn-ME" sz="2200" b="1" dirty="0" smtClean="0">
                <a:solidFill>
                  <a:srgbClr val="FF0000"/>
                </a:solidFill>
              </a:rPr>
              <a:t/>
            </a:r>
            <a:br>
              <a:rPr lang="sr-Latn-ME" sz="2200" b="1" dirty="0" smtClean="0">
                <a:solidFill>
                  <a:srgbClr val="FF0000"/>
                </a:solidFill>
              </a:rPr>
            </a:br>
            <a:r>
              <a:rPr lang="sr-Latn-ME" sz="3600" b="1" dirty="0">
                <a:solidFill>
                  <a:srgbClr val="FF0000"/>
                </a:solidFill>
              </a:rPr>
              <a:t/>
            </a:r>
            <a:br>
              <a:rPr lang="sr-Latn-ME" sz="3600" b="1" dirty="0">
                <a:solidFill>
                  <a:srgbClr val="FF0000"/>
                </a:solidFill>
              </a:rPr>
            </a:br>
            <a:r>
              <a:rPr lang="sr-Latn-ME" sz="3600" b="1" dirty="0" smtClean="0">
                <a:solidFill>
                  <a:srgbClr val="FF0000"/>
                </a:solidFill>
              </a:rPr>
              <a:t>- Pomoć građanima </a:t>
            </a:r>
            <a:r>
              <a:rPr lang="sr-Latn-ME" sz="3600" b="1" dirty="0" smtClean="0"/>
              <a:t>i drugim NVO</a:t>
            </a:r>
            <a:br>
              <a:rPr lang="sr-Latn-ME" sz="3600" b="1" dirty="0" smtClean="0"/>
            </a:br>
            <a:r>
              <a:rPr lang="sr-Latn-ME" sz="3600" b="1" dirty="0">
                <a:solidFill>
                  <a:srgbClr val="FF0000"/>
                </a:solidFill>
              </a:rPr>
              <a:t/>
            </a:r>
            <a:br>
              <a:rPr lang="sr-Latn-ME" sz="3600" b="1" dirty="0">
                <a:solidFill>
                  <a:srgbClr val="FF0000"/>
                </a:solidFill>
              </a:rPr>
            </a:br>
            <a:r>
              <a:rPr lang="sr-Latn-ME" sz="3600" b="1" dirty="0" smtClean="0">
                <a:solidFill>
                  <a:srgbClr val="FF0000"/>
                </a:solidFill>
              </a:rPr>
              <a:t>- Praćenje </a:t>
            </a:r>
            <a:r>
              <a:rPr lang="sr-Latn-ME" sz="3600" b="1" dirty="0" smtClean="0"/>
              <a:t>antikorupcijskih akcionih planova</a:t>
            </a:r>
            <a:br>
              <a:rPr lang="sr-Latn-ME" sz="3600" b="1" dirty="0" smtClean="0"/>
            </a:br>
            <a:r>
              <a:rPr lang="sr-Latn-ME" sz="3600" b="1" dirty="0">
                <a:solidFill>
                  <a:srgbClr val="FF0000"/>
                </a:solidFill>
              </a:rPr>
              <a:t/>
            </a:r>
            <a:br>
              <a:rPr lang="sr-Latn-ME" sz="3600" b="1" dirty="0">
                <a:solidFill>
                  <a:srgbClr val="FF0000"/>
                </a:solidFill>
              </a:rPr>
            </a:br>
            <a:r>
              <a:rPr lang="sr-Latn-ME" sz="3600" b="1" dirty="0" smtClean="0">
                <a:solidFill>
                  <a:srgbClr val="FF0000"/>
                </a:solidFill>
              </a:rPr>
              <a:t>- Istraživanje </a:t>
            </a:r>
            <a:r>
              <a:rPr lang="sr-Latn-ME" sz="3600" b="1" dirty="0" smtClean="0"/>
              <a:t>konkretnih slučajeva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360670"/>
            <a:ext cx="9144000" cy="582930"/>
          </a:xfrm>
          <a:prstGeom prst="rect">
            <a:avLst/>
          </a:pr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525" y="4038600"/>
            <a:ext cx="811475" cy="115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25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752600"/>
            <a:ext cx="8288600" cy="19050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sr-Latn-ME" b="1" dirty="0" smtClean="0">
                <a:solidFill>
                  <a:srgbClr val="FF0000"/>
                </a:solidFill>
              </a:rPr>
              <a:t>U 2017. godini </a:t>
            </a:r>
            <a:r>
              <a:rPr lang="sr-Latn-ME" dirty="0" smtClean="0"/>
              <a:t/>
            </a:r>
            <a:br>
              <a:rPr lang="sr-Latn-ME" dirty="0" smtClean="0"/>
            </a:br>
            <a:r>
              <a:rPr lang="sr-Latn-ME" sz="2200" dirty="0" smtClean="0"/>
              <a:t/>
            </a:r>
            <a:br>
              <a:rPr lang="sr-Latn-ME" sz="2200" dirty="0" smtClean="0"/>
            </a:br>
            <a:r>
              <a:rPr lang="sr-Latn-ME" dirty="0" smtClean="0"/>
              <a:t>Institucije su po zahtjevu objavile </a:t>
            </a:r>
            <a:br>
              <a:rPr lang="sr-Latn-ME" dirty="0" smtClean="0"/>
            </a:br>
            <a:r>
              <a:rPr lang="en-US" sz="4800" dirty="0" err="1" smtClean="0"/>
              <a:t>oko</a:t>
            </a:r>
            <a:r>
              <a:rPr lang="en-US" sz="4800" dirty="0" smtClean="0"/>
              <a:t> </a:t>
            </a:r>
            <a:r>
              <a:rPr lang="en-US" sz="4800" b="1" dirty="0">
                <a:solidFill>
                  <a:srgbClr val="FF0000"/>
                </a:solidFill>
              </a:rPr>
              <a:t>40% </a:t>
            </a:r>
            <a:r>
              <a:rPr lang="sr-Latn-ME" sz="4800" b="1" dirty="0" smtClean="0">
                <a:solidFill>
                  <a:srgbClr val="FF0000"/>
                </a:solidFill>
              </a:rPr>
              <a:t>informacija </a:t>
            </a:r>
            <a:br>
              <a:rPr lang="sr-Latn-ME" sz="4800" b="1" dirty="0" smtClean="0">
                <a:solidFill>
                  <a:srgbClr val="FF0000"/>
                </a:solidFill>
              </a:rPr>
            </a:br>
            <a:r>
              <a:rPr lang="sr-Latn-ME" sz="4800" b="1" dirty="0" smtClean="0">
                <a:solidFill>
                  <a:srgbClr val="FF0000"/>
                </a:solidFill>
              </a:rPr>
              <a:t>koje bi trebale da budu javne</a:t>
            </a:r>
            <a:br>
              <a:rPr lang="sr-Latn-ME" sz="4800" b="1" dirty="0" smtClean="0">
                <a:solidFill>
                  <a:srgbClr val="FF0000"/>
                </a:solidFill>
              </a:rPr>
            </a:br>
            <a:r>
              <a:rPr lang="sr-Latn-ME" sz="2200" dirty="0"/>
              <a:t/>
            </a:r>
            <a:br>
              <a:rPr lang="sr-Latn-ME" sz="2200" dirty="0"/>
            </a:br>
            <a:r>
              <a:rPr lang="sr-Latn-ME" sz="4800" dirty="0" smtClean="0"/>
              <a:t>Unaprijed je objavljeno </a:t>
            </a:r>
            <a:br>
              <a:rPr lang="sr-Latn-ME" sz="4800" dirty="0" smtClean="0"/>
            </a:br>
            <a:r>
              <a:rPr lang="sr-Latn-ME" sz="4800" b="1" dirty="0" smtClean="0">
                <a:solidFill>
                  <a:srgbClr val="FF0000"/>
                </a:solidFill>
              </a:rPr>
              <a:t>samo 5 % podataka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dirty="0"/>
              <a:t/>
            </a:r>
            <a:br>
              <a:rPr lang="en-US" dirty="0"/>
            </a:b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0" y="5360670"/>
            <a:ext cx="9144000" cy="582930"/>
          </a:xfrm>
          <a:prstGeom prst="rect">
            <a:avLst/>
          </a:pr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525" y="4038600"/>
            <a:ext cx="811475" cy="115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89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360670"/>
            <a:ext cx="9144000" cy="582930"/>
          </a:xfrm>
          <a:prstGeom prst="rect">
            <a:avLst/>
          </a:pr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525" y="4038600"/>
            <a:ext cx="811475" cy="1155010"/>
          </a:xfrm>
          <a:prstGeom prst="rect">
            <a:avLst/>
          </a:prstGeom>
        </p:spPr>
      </p:pic>
      <p:graphicFrame>
        <p:nvGraphicFramePr>
          <p:cNvPr id="8" name="Chart 7" title="Odluke Agencije po godinama"/>
          <p:cNvGraphicFramePr/>
          <p:nvPr>
            <p:extLst>
              <p:ext uri="{D42A27DB-BD31-4B8C-83A1-F6EECF244321}">
                <p14:modId xmlns:p14="http://schemas.microsoft.com/office/powerpoint/2010/main" val="3620010388"/>
              </p:ext>
            </p:extLst>
          </p:nvPr>
        </p:nvGraphicFramePr>
        <p:xfrm>
          <a:off x="190500" y="1143000"/>
          <a:ext cx="8763000" cy="4114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/>
          <p:cNvSpPr/>
          <p:nvPr/>
        </p:nvSpPr>
        <p:spPr>
          <a:xfrm>
            <a:off x="457200" y="304800"/>
            <a:ext cx="836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4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sr-Latn-CS" sz="3200" dirty="0">
                <a:solidFill>
                  <a:srgbClr val="FF0000"/>
                </a:solidFill>
              </a:rPr>
              <a:t>Selektivno odlučivanje </a:t>
            </a:r>
            <a:r>
              <a:rPr lang="sr-Latn-CS" sz="3200" dirty="0" smtClean="0">
                <a:solidFill>
                  <a:srgbClr val="FF0000"/>
                </a:solidFill>
              </a:rPr>
              <a:t>Agencije </a:t>
            </a:r>
            <a:r>
              <a:rPr lang="sr-Latn-CS" sz="3200" dirty="0">
                <a:solidFill>
                  <a:srgbClr val="FF0000"/>
                </a:solidFill>
              </a:rPr>
              <a:t>po žalbama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7932" y="5360670"/>
            <a:ext cx="6662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ME" sz="3600" b="1" dirty="0" smtClean="0"/>
              <a:t>Rok za odluku po žalbi je 15 dana!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76061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360670"/>
            <a:ext cx="9144000" cy="582930"/>
          </a:xfrm>
          <a:prstGeom prst="rect">
            <a:avLst/>
          </a:pr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525" y="4038600"/>
            <a:ext cx="811475" cy="1155010"/>
          </a:xfrm>
          <a:prstGeom prst="rect">
            <a:avLst/>
          </a:prstGeom>
        </p:spPr>
      </p:pic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456265079"/>
              </p:ext>
            </p:extLst>
          </p:nvPr>
        </p:nvGraphicFramePr>
        <p:xfrm>
          <a:off x="411480" y="814388"/>
          <a:ext cx="8763000" cy="4538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09600" y="304800"/>
            <a:ext cx="838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3600" b="1" dirty="0"/>
              <a:t>Agencija ne poštuje 2/3 sudskih presuda</a:t>
            </a:r>
            <a:endParaRPr lang="en-US" sz="3600" b="1" dirty="0"/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91740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360670"/>
            <a:ext cx="9144000" cy="582930"/>
          </a:xfrm>
          <a:prstGeom prst="rect">
            <a:avLst/>
          </a:pr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525" y="4038600"/>
            <a:ext cx="811475" cy="115501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72462" y="685800"/>
            <a:ext cx="7543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ME" sz="2400" i="1" dirty="0" smtClean="0">
                <a:latin typeface="Trebuchet MS" pitchFamily="34" charset="0"/>
              </a:rPr>
              <a:t>Građani teško mogu sami doći do podataka o radu javnih institucija</a:t>
            </a:r>
          </a:p>
          <a:p>
            <a:endParaRPr lang="sr-Latn-ME" sz="2400" i="1" dirty="0">
              <a:latin typeface="Trebuchet MS" pitchFamily="34" charset="0"/>
            </a:endParaRPr>
          </a:p>
          <a:p>
            <a:pPr algn="ctr"/>
            <a:r>
              <a:rPr lang="sr-Latn-ME" sz="2400" b="1" i="1" dirty="0" smtClean="0">
                <a:solidFill>
                  <a:srgbClr val="E20000"/>
                </a:solidFill>
                <a:latin typeface="Trebuchet MS" pitchFamily="34" charset="0"/>
              </a:rPr>
              <a:t>PRAVNA POMOĆ MANS-A</a:t>
            </a:r>
          </a:p>
          <a:p>
            <a:endParaRPr lang="sr-Latn-ME" sz="2400" dirty="0">
              <a:latin typeface="Trebuchet MS" pitchFamily="34" charset="0"/>
            </a:endParaRPr>
          </a:p>
          <a:p>
            <a:pPr algn="ctr"/>
            <a:r>
              <a:rPr lang="en-US" sz="2400" dirty="0" smtClean="0">
                <a:latin typeface="Trebuchet MS" pitchFamily="34" charset="0"/>
              </a:rPr>
              <a:t>http</a:t>
            </a:r>
            <a:r>
              <a:rPr lang="en-US" sz="2400" dirty="0">
                <a:latin typeface="Trebuchet MS" pitchFamily="34" charset="0"/>
              </a:rPr>
              <a:t>://www.mans.co.me/pitajte-institucije</a:t>
            </a:r>
            <a:r>
              <a:rPr lang="en-US" sz="2400" dirty="0" smtClean="0">
                <a:latin typeface="Trebuchet MS" pitchFamily="34" charset="0"/>
              </a:rPr>
              <a:t>/</a:t>
            </a:r>
            <a:endParaRPr lang="sr-Latn-ME" sz="2400" dirty="0" smtClean="0">
              <a:latin typeface="Trebuchet MS" pitchFamily="34" charset="0"/>
            </a:endParaRPr>
          </a:p>
          <a:p>
            <a:endParaRPr lang="sr-Latn-ME" sz="2400" i="1" dirty="0">
              <a:latin typeface="Trebuchet MS" pitchFamily="34" charset="0"/>
            </a:endParaRPr>
          </a:p>
          <a:p>
            <a:endParaRPr lang="en-US" sz="2400" dirty="0">
              <a:latin typeface="Trebuchet MS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87" y="3171353"/>
            <a:ext cx="6461760" cy="144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85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360670"/>
            <a:ext cx="9144000" cy="582930"/>
          </a:xfrm>
          <a:prstGeom prst="rect">
            <a:avLst/>
          </a:pr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162" y="4343399"/>
            <a:ext cx="581838" cy="828157"/>
          </a:xfrm>
          <a:prstGeom prst="rect">
            <a:avLst/>
          </a:prstGeom>
        </p:spPr>
      </p:pic>
      <p:pic>
        <p:nvPicPr>
          <p:cNvPr id="1026" name="Picture 2" descr="C:\Users\HP\Desktop\ZA PRESS\Autopu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8" t="27473" r="1518" b="44496"/>
          <a:stretch/>
        </p:blipFill>
        <p:spPr bwMode="auto">
          <a:xfrm>
            <a:off x="759648" y="1349547"/>
            <a:ext cx="7441377" cy="324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90600" y="2514600"/>
            <a:ext cx="6858000" cy="914400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66800" y="87121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2800" b="1" dirty="0" smtClean="0"/>
              <a:t>Kako se troši 1 milijarda Eura – </a:t>
            </a:r>
            <a:r>
              <a:rPr lang="sr-Latn-ME" sz="2800" b="1" dirty="0" smtClean="0">
                <a:solidFill>
                  <a:srgbClr val="E20000"/>
                </a:solidFill>
              </a:rPr>
              <a:t>TAJNA!</a:t>
            </a:r>
            <a:endParaRPr lang="en-US" sz="2800" b="1" dirty="0">
              <a:solidFill>
                <a:srgbClr val="E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35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360670"/>
            <a:ext cx="9144000" cy="582930"/>
          </a:xfrm>
          <a:prstGeom prst="rect">
            <a:avLst/>
          </a:pr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525" y="4038600"/>
            <a:ext cx="811475" cy="1155010"/>
          </a:xfrm>
          <a:prstGeom prst="rect">
            <a:avLst/>
          </a:prstGeom>
        </p:spPr>
      </p:pic>
      <p:pic>
        <p:nvPicPr>
          <p:cNvPr id="4099" name="Picture 3" descr="C:\Users\HP\Pictures\My Scans\scan00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74470"/>
            <a:ext cx="6272213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00200" y="1485900"/>
            <a:ext cx="5562600" cy="1714500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66800" y="87121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2800" b="1" dirty="0" smtClean="0"/>
              <a:t>Podaci o pregovorima za EPCG – </a:t>
            </a:r>
            <a:r>
              <a:rPr lang="sr-Latn-ME" sz="2800" b="1" dirty="0" smtClean="0">
                <a:solidFill>
                  <a:srgbClr val="E20000"/>
                </a:solidFill>
              </a:rPr>
              <a:t>TAJNA!</a:t>
            </a:r>
            <a:endParaRPr lang="en-US" sz="2800" b="1" dirty="0">
              <a:solidFill>
                <a:srgbClr val="E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32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</TotalTime>
  <Words>98</Words>
  <Application>Microsoft Office PowerPoint</Application>
  <PresentationFormat>On-screen Show (4:3)</PresentationFormat>
  <Paragraphs>23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 Međunarodni dan  slobodnog pristupa informacijama  SELEKTIVAN PRISTUP  JAVNIM PODACIMA U CRNOJ GORI </vt:lpstr>
      <vt:lpstr> Za 12 godina MANS je podnio preko 100.000 zahtjeva  Samo u 2017. godini preko 6.000  </vt:lpstr>
      <vt:lpstr>VRSTE ZAHTJEVA ZA INFORMACIJAMA   - Pomoć građanima i drugim NVO  - Praćenje antikorupcijskih akcionih planova  - Istraživanje konkretnih slučajeva</vt:lpstr>
      <vt:lpstr> U 2017. godini   Institucije su po zahtjevu objavile  oko 40% informacija  koje bi trebale da budu javne  Unaprijed je objavljeno  samo 5 % podataka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Ivanijus</cp:lastModifiedBy>
  <cp:revision>56</cp:revision>
  <cp:lastPrinted>2017-09-28T08:51:36Z</cp:lastPrinted>
  <dcterms:created xsi:type="dcterms:W3CDTF">2016-09-21T09:53:06Z</dcterms:created>
  <dcterms:modified xsi:type="dcterms:W3CDTF">2017-09-28T10:10:31Z</dcterms:modified>
</cp:coreProperties>
</file>