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369646"/>
    <a:srgbClr val="62B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 sz="1400"/>
            </a:pPr>
            <a:r>
              <a:rPr lang="sr-Latn-ME" sz="1400" dirty="0"/>
              <a:t>Zvanični izvori</a:t>
            </a:r>
            <a:r>
              <a:rPr lang="sr-Latn-ME" sz="1400" baseline="0" dirty="0"/>
              <a:t> finansiranja političkih partija </a:t>
            </a:r>
            <a:r>
              <a:rPr lang="sr-Latn-ME" sz="1400" baseline="0" dirty="0" smtClean="0"/>
              <a:t>u </a:t>
            </a:r>
            <a:r>
              <a:rPr lang="sr-Latn-ME" sz="1400" baseline="0" dirty="0"/>
              <a:t>2016. i </a:t>
            </a:r>
            <a:r>
              <a:rPr lang="sr-Latn-ME" sz="1400" baseline="0" dirty="0" smtClean="0"/>
              <a:t>2017. </a:t>
            </a:r>
            <a:r>
              <a:rPr lang="sr-Latn-ME" sz="1400" baseline="0" dirty="0"/>
              <a:t>godini</a:t>
            </a:r>
            <a:endParaRPr lang="en-US" sz="1400" dirty="0"/>
          </a:p>
        </c:rich>
      </c:tx>
      <c:layout>
        <c:manualLayout>
          <c:xMode val="edge"/>
          <c:yMode val="edge"/>
          <c:x val="0.19311683006535948"/>
          <c:y val="0.90287144807821507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808497375328084"/>
          <c:y val="0.21477103858961283"/>
          <c:w val="0.70778872235565149"/>
          <c:h val="0.6828519368941713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BC0000"/>
              </a:solidFill>
            </c:spPr>
          </c:dPt>
          <c:dPt>
            <c:idx val="1"/>
            <c:bubble3D val="0"/>
            <c:spPr>
              <a:solidFill>
                <a:srgbClr val="9E0000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6.7220482574813278E-2"/>
                  <c:y val="-0.4771833812733163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sr-Latn-ME" sz="1200" dirty="0" smtClean="0">
                        <a:solidFill>
                          <a:schemeClr val="tx1"/>
                        </a:solidFill>
                      </a:rPr>
                      <a:t>B</a:t>
                    </a:r>
                    <a:r>
                      <a:rPr lang="en-US" sz="1200" dirty="0" err="1" smtClean="0">
                        <a:solidFill>
                          <a:schemeClr val="tx1"/>
                        </a:solidFill>
                      </a:rPr>
                      <a:t>udžet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C</a:t>
                    </a:r>
                    <a:r>
                      <a:rPr lang="sr-Latn-ME" sz="1200" dirty="0" smtClean="0">
                        <a:solidFill>
                          <a:schemeClr val="tx1"/>
                        </a:solidFill>
                      </a:rPr>
                      <a:t>G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
 € 10,416,749 
</a:t>
                    </a:r>
                    <a:r>
                      <a:rPr lang="en-US" sz="1800" dirty="0">
                        <a:solidFill>
                          <a:schemeClr val="tx1"/>
                        </a:solidFill>
                      </a:rPr>
                      <a:t>64%</a:t>
                    </a:r>
                  </a:p>
                </c:rich>
              </c:tx>
              <c:spPr>
                <a:noFill/>
                <a:ln>
                  <a:solidFill>
                    <a:schemeClr val="tx1"/>
                  </a:solidFill>
                </a:ln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6431266404199486E-2"/>
                  <c:y val="-0.138034572709943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sr-Latn-ME" sz="1200" dirty="0" smtClean="0">
                        <a:solidFill>
                          <a:schemeClr val="tx1"/>
                        </a:solidFill>
                      </a:rPr>
                      <a:t>Opštinski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 err="1" smtClean="0">
                        <a:solidFill>
                          <a:schemeClr val="tx1"/>
                        </a:solidFill>
                      </a:rPr>
                      <a:t>budžet</a:t>
                    </a:r>
                    <a:r>
                      <a:rPr lang="sr-Latn-ME" sz="1200" dirty="0" smtClean="0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
 € 3,925,263 
</a:t>
                    </a:r>
                    <a:r>
                      <a:rPr lang="en-US" sz="1800" dirty="0">
                        <a:solidFill>
                          <a:schemeClr val="tx1"/>
                        </a:solidFill>
                      </a:rPr>
                      <a:t>24%</a:t>
                    </a:r>
                  </a:p>
                </c:rich>
              </c:tx>
              <c:spPr>
                <a:noFill/>
                <a:ln>
                  <a:solidFill>
                    <a:schemeClr val="tx1"/>
                  </a:solidFill>
                </a:ln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489283434165324E-2"/>
                  <c:y val="-1.385560851627526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Donacije</a:t>
                    </a:r>
                    <a:r>
                      <a:rPr lang="en-US" dirty="0"/>
                      <a:t> 
 € 1,318,663 
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8.8827131902629811E-3"/>
                  <c:y val="-5.30767823836017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9.7301519742464704E-2"/>
                  <c:y val="-3.99817663034207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13908046606391827"/>
                  <c:y val="-4.31763346613129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Sheet1!$A$2:$A$6</c:f>
              <c:strCache>
                <c:ptCount val="5"/>
                <c:pt idx="0">
                  <c:v>Budžet CG</c:v>
                </c:pt>
                <c:pt idx="1">
                  <c:v>Budžeti opština</c:v>
                </c:pt>
                <c:pt idx="2">
                  <c:v>Donacije</c:v>
                </c:pt>
                <c:pt idx="3">
                  <c:v>Članarine </c:v>
                </c:pt>
                <c:pt idx="4">
                  <c:v>Drugi prihodi</c:v>
                </c:pt>
              </c:strCache>
            </c:strRef>
          </c:cat>
          <c:val>
            <c:numRef>
              <c:f>Sheet1!$B$2:$B$6</c:f>
              <c:numCache>
                <c:formatCode>_([$€-2]\ * #,##0_);_([$€-2]\ * \(#,##0\);_([$€-2]\ * "-"??_);_(@_)</c:formatCode>
                <c:ptCount val="5"/>
                <c:pt idx="0">
                  <c:v>10416749.41</c:v>
                </c:pt>
                <c:pt idx="1">
                  <c:v>3925262.69</c:v>
                </c:pt>
                <c:pt idx="2">
                  <c:v>1318663.3400000001</c:v>
                </c:pt>
                <c:pt idx="3">
                  <c:v>378549.68</c:v>
                </c:pt>
                <c:pt idx="4">
                  <c:v>261925.32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CB24D-BDA8-4102-8077-00102C52774B}" type="datetimeFigureOut">
              <a:rPr lang="en-US" smtClean="0"/>
              <a:t>24-Apr-18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5E29F-8D46-4866-B0DC-93587E75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024-036D-4824-8BAB-963AF80F7BEB}" type="datetimeFigureOut">
              <a:rPr lang="en-US" smtClean="0"/>
              <a:t>24-Apr-18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BD4F-C78B-4EE3-88A0-A2F9292A3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0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024-036D-4824-8BAB-963AF80F7BEB}" type="datetimeFigureOut">
              <a:rPr lang="en-US" smtClean="0"/>
              <a:t>24-Apr-18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BD4F-C78B-4EE3-88A0-A2F9292A3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9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024-036D-4824-8BAB-963AF80F7BEB}" type="datetimeFigureOut">
              <a:rPr lang="en-US" smtClean="0"/>
              <a:t>24-Apr-18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BD4F-C78B-4EE3-88A0-A2F9292A3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2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024-036D-4824-8BAB-963AF80F7BEB}" type="datetimeFigureOut">
              <a:rPr lang="en-US" smtClean="0"/>
              <a:t>24-Apr-18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BD4F-C78B-4EE3-88A0-A2F9292A3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024-036D-4824-8BAB-963AF80F7BEB}" type="datetimeFigureOut">
              <a:rPr lang="en-US" smtClean="0"/>
              <a:t>24-Apr-18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BD4F-C78B-4EE3-88A0-A2F9292A3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6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024-036D-4824-8BAB-963AF80F7BEB}" type="datetimeFigureOut">
              <a:rPr lang="en-US" smtClean="0"/>
              <a:t>24-Apr-18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BD4F-C78B-4EE3-88A0-A2F9292A3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6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024-036D-4824-8BAB-963AF80F7BEB}" type="datetimeFigureOut">
              <a:rPr lang="en-US" smtClean="0"/>
              <a:t>24-Apr-18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BD4F-C78B-4EE3-88A0-A2F9292A3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3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024-036D-4824-8BAB-963AF80F7BEB}" type="datetimeFigureOut">
              <a:rPr lang="en-US" smtClean="0"/>
              <a:t>24-Apr-18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BD4F-C78B-4EE3-88A0-A2F9292A3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024-036D-4824-8BAB-963AF80F7BEB}" type="datetimeFigureOut">
              <a:rPr lang="en-US" smtClean="0"/>
              <a:t>24-Apr-18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BD4F-C78B-4EE3-88A0-A2F9292A3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024-036D-4824-8BAB-963AF80F7BEB}" type="datetimeFigureOut">
              <a:rPr lang="en-US" smtClean="0"/>
              <a:t>24-Apr-18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BD4F-C78B-4EE3-88A0-A2F9292A3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8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024-036D-4824-8BAB-963AF80F7BEB}" type="datetimeFigureOut">
              <a:rPr lang="en-US" smtClean="0"/>
              <a:t>24-Apr-18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BD4F-C78B-4EE3-88A0-A2F9292A3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8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3024-036D-4824-8BAB-963AF80F7BEB}" type="datetimeFigureOut">
              <a:rPr lang="en-US" smtClean="0"/>
              <a:t>24-Apr-18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BD4F-C78B-4EE3-88A0-A2F9292A3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677"/>
            <a:ext cx="9144000" cy="521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752599"/>
            <a:ext cx="8122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/>
              <a:t>Da li </a:t>
            </a:r>
            <a:r>
              <a:rPr lang="en-US" sz="2200" b="1" i="1" dirty="0" err="1"/>
              <a:t>partije</a:t>
            </a:r>
            <a:r>
              <a:rPr lang="en-US" sz="2200" b="1" i="1" dirty="0"/>
              <a:t> </a:t>
            </a:r>
            <a:r>
              <a:rPr lang="en-US" sz="2200" b="1" i="1" dirty="0" err="1"/>
              <a:t>imaju</a:t>
            </a:r>
            <a:r>
              <a:rPr lang="en-US" sz="2200" b="1" i="1" dirty="0"/>
              <a:t> </a:t>
            </a:r>
            <a:r>
              <a:rPr lang="en-US" sz="2200" b="1" i="1" dirty="0" err="1"/>
              <a:t>obavezu</a:t>
            </a:r>
            <a:r>
              <a:rPr lang="en-US" sz="2200" b="1" i="1" dirty="0"/>
              <a:t> da </a:t>
            </a:r>
            <a:r>
              <a:rPr lang="en-US" sz="2200" b="1" i="1" dirty="0" err="1"/>
              <a:t>objave</a:t>
            </a:r>
            <a:r>
              <a:rPr lang="en-US" sz="2200" b="1" i="1" dirty="0"/>
              <a:t> </a:t>
            </a:r>
            <a:r>
              <a:rPr lang="en-US" sz="2200" b="1" i="1" dirty="0" err="1"/>
              <a:t>podatke</a:t>
            </a:r>
            <a:r>
              <a:rPr lang="en-US" sz="2200" b="1" i="1" dirty="0"/>
              <a:t> o </a:t>
            </a:r>
            <a:r>
              <a:rPr lang="en-US" sz="2200" b="1" i="1" dirty="0" err="1"/>
              <a:t>svojim</a:t>
            </a:r>
            <a:r>
              <a:rPr lang="en-US" sz="2200" b="1" i="1" dirty="0"/>
              <a:t> </a:t>
            </a:r>
            <a:r>
              <a:rPr lang="en-US" sz="2200" b="1" i="1" dirty="0" err="1"/>
              <a:t>finansijama</a:t>
            </a:r>
            <a:r>
              <a:rPr lang="en-US" sz="2200" b="1" i="1" dirty="0" smtClean="0"/>
              <a:t>?</a:t>
            </a:r>
            <a:endParaRPr lang="en-US" sz="2200" b="1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30064"/>
              </p:ext>
            </p:extLst>
          </p:nvPr>
        </p:nvGraphicFramePr>
        <p:xfrm>
          <a:off x="762000" y="2667000"/>
          <a:ext cx="7478547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573"/>
                <a:gridCol w="36249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poslednje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dvije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godine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sr-Latn-M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Agencija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za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slobodan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pristup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informacijama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je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donijela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152 </a:t>
                      </a:r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</a:rPr>
                        <a:t>odluke</a:t>
                      </a:r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kojima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obavezuje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sr-Latn-ME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</a:rPr>
                        <a:t>partije</a:t>
                      </a:r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 da </a:t>
                      </a:r>
                      <a:r>
                        <a:rPr lang="en-US" sz="4000" b="1" baseline="0" dirty="0" err="1" smtClean="0">
                          <a:solidFill>
                            <a:schemeClr val="tx1"/>
                          </a:solidFill>
                        </a:rPr>
                        <a:t>objave</a:t>
                      </a:r>
                      <a:r>
                        <a:rPr lang="en-US" sz="4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sr-Latn-ME" sz="4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podatke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finansijama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ME" sz="500" dirty="0" smtClean="0"/>
                    </a:p>
                    <a:p>
                      <a:pPr algn="ctr"/>
                      <a:endParaRPr lang="sr-Latn-ME" sz="500" dirty="0" smtClean="0"/>
                    </a:p>
                    <a:p>
                      <a:pPr algn="ctr"/>
                      <a:r>
                        <a:rPr lang="en-US" dirty="0" err="1" smtClean="0"/>
                        <a:t>Prema</a:t>
                      </a:r>
                      <a:r>
                        <a:rPr lang="en-US" dirty="0" smtClean="0"/>
                        <a:t> </a:t>
                      </a:r>
                      <a:r>
                        <a:rPr lang="sr-Latn-ME" dirty="0" smtClean="0"/>
                        <a:t>novim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odlukama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/>
                        <a:t>Agencije</a:t>
                      </a:r>
                      <a:r>
                        <a:rPr lang="en-US" dirty="0" smtClean="0"/>
                        <a:t>, </a:t>
                      </a:r>
                      <a:endParaRPr lang="sr-Latn-ME" dirty="0" smtClean="0"/>
                    </a:p>
                    <a:p>
                      <a:pPr algn="ctr"/>
                      <a:r>
                        <a:rPr lang="en-US" sz="5000" b="1" dirty="0" err="1" smtClean="0">
                          <a:solidFill>
                            <a:srgbClr val="A80000"/>
                          </a:solidFill>
                        </a:rPr>
                        <a:t>partije</a:t>
                      </a:r>
                      <a:r>
                        <a:rPr lang="en-US" sz="5000" b="1" dirty="0" smtClean="0">
                          <a:solidFill>
                            <a:srgbClr val="A80000"/>
                          </a:solidFill>
                        </a:rPr>
                        <a:t> </a:t>
                      </a:r>
                      <a:endParaRPr lang="sr-Latn-ME" sz="5000" b="1" dirty="0" smtClean="0">
                        <a:solidFill>
                          <a:srgbClr val="A80000"/>
                        </a:solidFill>
                      </a:endParaRPr>
                    </a:p>
                    <a:p>
                      <a:pPr algn="ctr"/>
                      <a:r>
                        <a:rPr lang="en-US" sz="5000" b="1" dirty="0" smtClean="0">
                          <a:solidFill>
                            <a:srgbClr val="A80000"/>
                          </a:solidFill>
                        </a:rPr>
                        <a:t>ne </a:t>
                      </a:r>
                      <a:r>
                        <a:rPr lang="en-US" sz="5000" b="1" dirty="0" err="1" smtClean="0">
                          <a:solidFill>
                            <a:srgbClr val="A80000"/>
                          </a:solidFill>
                        </a:rPr>
                        <a:t>moraju</a:t>
                      </a:r>
                      <a:r>
                        <a:rPr lang="en-US" sz="5000" b="1" dirty="0" smtClean="0">
                          <a:solidFill>
                            <a:srgbClr val="A80000"/>
                          </a:solidFill>
                        </a:rPr>
                        <a:t> </a:t>
                      </a:r>
                      <a:endParaRPr lang="sr-Latn-ME" sz="5000" b="1" dirty="0" smtClean="0">
                        <a:solidFill>
                          <a:srgbClr val="A8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/>
                        <a:t>da </a:t>
                      </a:r>
                      <a:r>
                        <a:rPr lang="en-US" b="1" dirty="0" err="1" smtClean="0"/>
                        <a:t>objavljuju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informacije</a:t>
                      </a:r>
                      <a:r>
                        <a:rPr lang="en-US" dirty="0" smtClean="0"/>
                        <a:t>.</a:t>
                      </a:r>
                      <a:endParaRPr lang="sr-Latn-ME" dirty="0" smtClean="0"/>
                    </a:p>
                    <a:p>
                      <a:pPr algn="ctr"/>
                      <a:endParaRPr lang="en-US" sz="5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0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677"/>
            <a:ext cx="9144000" cy="52132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34230" t="19374" r="34744" b="6553"/>
          <a:stretch/>
        </p:blipFill>
        <p:spPr bwMode="auto">
          <a:xfrm>
            <a:off x="2720340" y="1722120"/>
            <a:ext cx="3179445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35257" t="17550" r="35896" b="5869"/>
          <a:stretch/>
        </p:blipFill>
        <p:spPr bwMode="auto">
          <a:xfrm>
            <a:off x="5899786" y="1752600"/>
            <a:ext cx="3167018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" y="2426077"/>
            <a:ext cx="2727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Isti</a:t>
            </a:r>
            <a:r>
              <a:rPr lang="en-US" sz="3000" b="1" dirty="0"/>
              <a:t> </a:t>
            </a:r>
            <a:r>
              <a:rPr lang="en-US" sz="3000" b="1" dirty="0" err="1"/>
              <a:t>Zakon</a:t>
            </a:r>
            <a:r>
              <a:rPr lang="en-US" sz="3000" b="1" dirty="0"/>
              <a:t>, </a:t>
            </a:r>
            <a:endParaRPr lang="sr-Latn-ME" sz="3000" b="1" dirty="0" smtClean="0"/>
          </a:p>
          <a:p>
            <a:r>
              <a:rPr lang="en-US" sz="3000" b="1" dirty="0" err="1" smtClean="0"/>
              <a:t>ista</a:t>
            </a:r>
            <a:r>
              <a:rPr lang="en-US" sz="3000" b="1" dirty="0" smtClean="0"/>
              <a:t> </a:t>
            </a:r>
            <a:r>
              <a:rPr lang="en-US" sz="3000" b="1" dirty="0" err="1"/>
              <a:t>institucija</a:t>
            </a:r>
            <a:r>
              <a:rPr lang="en-US" sz="3000" b="1" dirty="0"/>
              <a:t>, </a:t>
            </a:r>
            <a:endParaRPr lang="sr-Latn-ME" sz="3000" b="1" dirty="0" smtClean="0"/>
          </a:p>
          <a:p>
            <a:r>
              <a:rPr lang="en-US" sz="3000" b="1" dirty="0" smtClean="0"/>
              <a:t>a </a:t>
            </a:r>
            <a:r>
              <a:rPr lang="en-US" sz="3000" b="1" dirty="0" err="1">
                <a:solidFill>
                  <a:srgbClr val="A80000"/>
                </a:solidFill>
              </a:rPr>
              <a:t>različite</a:t>
            </a:r>
            <a:r>
              <a:rPr lang="en-US" sz="3000" b="1" dirty="0">
                <a:solidFill>
                  <a:srgbClr val="A80000"/>
                </a:solidFill>
              </a:rPr>
              <a:t> </a:t>
            </a:r>
            <a:r>
              <a:rPr lang="en-US" sz="3000" b="1" dirty="0" err="1" smtClean="0">
                <a:solidFill>
                  <a:srgbClr val="A80000"/>
                </a:solidFill>
              </a:rPr>
              <a:t>odluke</a:t>
            </a:r>
            <a:r>
              <a:rPr lang="sr-Latn-ME" sz="3000" b="1" dirty="0" smtClean="0">
                <a:solidFill>
                  <a:srgbClr val="A80000"/>
                </a:solidFill>
              </a:rPr>
              <a:t>!</a:t>
            </a:r>
            <a:endParaRPr lang="en-US" sz="3000" b="1" dirty="0">
              <a:solidFill>
                <a:srgbClr val="A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677"/>
            <a:ext cx="9144000" cy="521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981199"/>
            <a:ext cx="700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Šta</a:t>
            </a:r>
            <a:r>
              <a:rPr lang="en-US" sz="2400" b="1" i="1" dirty="0"/>
              <a:t> </a:t>
            </a:r>
            <a:r>
              <a:rPr lang="en-US" sz="2400" b="1" i="1" dirty="0" err="1"/>
              <a:t>kaže</a:t>
            </a:r>
            <a:r>
              <a:rPr lang="en-US" sz="2400" b="1" i="1" dirty="0"/>
              <a:t> </a:t>
            </a:r>
            <a:r>
              <a:rPr lang="en-US" sz="2400" b="1" i="1" dirty="0" err="1"/>
              <a:t>Zakon</a:t>
            </a:r>
            <a:r>
              <a:rPr lang="en-US" sz="2400" b="1" i="1" dirty="0"/>
              <a:t> o </a:t>
            </a:r>
            <a:r>
              <a:rPr lang="en-US" sz="2400" b="1" i="1" dirty="0" err="1"/>
              <a:t>slobodnom</a:t>
            </a:r>
            <a:r>
              <a:rPr lang="en-US" sz="2400" b="1" i="1" dirty="0"/>
              <a:t> </a:t>
            </a:r>
            <a:r>
              <a:rPr lang="en-US" sz="2400" b="1" i="1" dirty="0" err="1"/>
              <a:t>pristupu</a:t>
            </a:r>
            <a:r>
              <a:rPr lang="en-US" sz="2400" b="1" i="1" dirty="0"/>
              <a:t> </a:t>
            </a:r>
            <a:r>
              <a:rPr lang="en-US" sz="2400" b="1" i="1" dirty="0" err="1"/>
              <a:t>informacijama</a:t>
            </a:r>
            <a:r>
              <a:rPr lang="en-US" sz="2400" b="1" i="1" dirty="0" smtClean="0"/>
              <a:t>?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705100"/>
            <a:ext cx="77724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Sva</a:t>
            </a:r>
            <a:r>
              <a:rPr lang="en-US" sz="2400" b="1" dirty="0"/>
              <a:t> </a:t>
            </a:r>
            <a:r>
              <a:rPr lang="en-US" sz="2400" b="1" dirty="0" err="1"/>
              <a:t>pravna</a:t>
            </a:r>
            <a:r>
              <a:rPr lang="en-US" sz="2400" b="1" dirty="0"/>
              <a:t> </a:t>
            </a:r>
            <a:r>
              <a:rPr lang="en-US" sz="2400" b="1" dirty="0" err="1"/>
              <a:t>lica</a:t>
            </a:r>
            <a:r>
              <a:rPr lang="en-US" sz="2400" b="1" dirty="0"/>
              <a:t> </a:t>
            </a:r>
            <a:r>
              <a:rPr lang="en-US" sz="2400" b="1" dirty="0" err="1" smtClean="0"/>
              <a:t>čiji</a:t>
            </a:r>
            <a:r>
              <a:rPr lang="en-US" sz="2400" b="1" dirty="0" smtClean="0"/>
              <a:t> rad se </a:t>
            </a:r>
          </a:p>
          <a:p>
            <a:r>
              <a:rPr lang="en-US" sz="2400" b="1" dirty="0" err="1" smtClean="0">
                <a:solidFill>
                  <a:srgbClr val="A80000"/>
                </a:solidFill>
              </a:rPr>
              <a:t>većim</a:t>
            </a:r>
            <a:r>
              <a:rPr lang="en-US" sz="2400" b="1" dirty="0" smtClean="0">
                <a:solidFill>
                  <a:srgbClr val="A80000"/>
                </a:solidFill>
              </a:rPr>
              <a:t> </a:t>
            </a:r>
            <a:r>
              <a:rPr lang="en-US" sz="2400" b="1" dirty="0" err="1">
                <a:solidFill>
                  <a:srgbClr val="A80000"/>
                </a:solidFill>
              </a:rPr>
              <a:t>dijelom</a:t>
            </a:r>
            <a:r>
              <a:rPr lang="en-US" sz="2400" b="1" dirty="0">
                <a:solidFill>
                  <a:srgbClr val="A80000"/>
                </a:solidFill>
              </a:rPr>
              <a:t> </a:t>
            </a:r>
            <a:r>
              <a:rPr lang="en-US" sz="2400" b="1" dirty="0" err="1">
                <a:solidFill>
                  <a:srgbClr val="A80000"/>
                </a:solidFill>
              </a:rPr>
              <a:t>finansira</a:t>
            </a:r>
            <a:r>
              <a:rPr lang="en-US" sz="2400" b="1" dirty="0">
                <a:solidFill>
                  <a:srgbClr val="A80000"/>
                </a:solidFill>
              </a:rPr>
              <a:t> </a:t>
            </a:r>
            <a:r>
              <a:rPr lang="en-US" sz="2400" b="1" dirty="0" err="1">
                <a:solidFill>
                  <a:srgbClr val="A80000"/>
                </a:solidFill>
              </a:rPr>
              <a:t>iz</a:t>
            </a:r>
            <a:r>
              <a:rPr lang="en-US" sz="2400" b="1" dirty="0">
                <a:solidFill>
                  <a:srgbClr val="A80000"/>
                </a:solidFill>
              </a:rPr>
              <a:t> </a:t>
            </a:r>
            <a:r>
              <a:rPr lang="en-US" sz="2400" b="1" dirty="0" err="1">
                <a:solidFill>
                  <a:srgbClr val="A80000"/>
                </a:solidFill>
              </a:rPr>
              <a:t>javnih</a:t>
            </a:r>
            <a:r>
              <a:rPr lang="en-US" sz="2400" b="1" dirty="0">
                <a:solidFill>
                  <a:srgbClr val="A80000"/>
                </a:solidFill>
              </a:rPr>
              <a:t> </a:t>
            </a:r>
            <a:r>
              <a:rPr lang="en-US" sz="2400" b="1" dirty="0" err="1">
                <a:solidFill>
                  <a:srgbClr val="A80000"/>
                </a:solidFill>
              </a:rPr>
              <a:t>prihoda</a:t>
            </a:r>
            <a:r>
              <a:rPr lang="en-US" sz="2400" b="1" dirty="0">
                <a:solidFill>
                  <a:srgbClr val="A80000"/>
                </a:solidFill>
              </a:rPr>
              <a:t> </a:t>
            </a:r>
            <a:endParaRPr lang="en-US" sz="2400" b="1" dirty="0" smtClean="0">
              <a:solidFill>
                <a:srgbClr val="A80000"/>
              </a:solidFill>
            </a:endParaRPr>
          </a:p>
          <a:p>
            <a:r>
              <a:rPr lang="en-US" sz="2400" b="1" dirty="0" err="1" smtClean="0"/>
              <a:t>su</a:t>
            </a:r>
            <a:r>
              <a:rPr lang="en-US" sz="2400" b="1" dirty="0" smtClean="0"/>
              <a:t> </a:t>
            </a:r>
            <a:r>
              <a:rPr lang="en-US" sz="2400" b="1" dirty="0" err="1"/>
              <a:t>obavezna</a:t>
            </a:r>
            <a:r>
              <a:rPr lang="en-US" sz="2400" b="1" dirty="0"/>
              <a:t> da </a:t>
            </a:r>
            <a:r>
              <a:rPr lang="en-US" sz="2400" b="1" dirty="0" err="1"/>
              <a:t>objavljuju</a:t>
            </a:r>
            <a:r>
              <a:rPr lang="en-US" sz="2400" b="1" dirty="0"/>
              <a:t> </a:t>
            </a:r>
            <a:r>
              <a:rPr lang="en-US" sz="2400" b="1" dirty="0" err="1"/>
              <a:t>informacije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202430"/>
            <a:ext cx="7772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“Organ </a:t>
            </a:r>
            <a:r>
              <a:rPr lang="en-US" sz="1600" dirty="0" err="1"/>
              <a:t>vlasti</a:t>
            </a:r>
            <a:r>
              <a:rPr lang="en-US" sz="1600" dirty="0"/>
              <a:t> je </a:t>
            </a:r>
            <a:r>
              <a:rPr lang="en-US" sz="1600" dirty="0" err="1"/>
              <a:t>državni</a:t>
            </a:r>
            <a:r>
              <a:rPr lang="en-US" sz="1600" dirty="0"/>
              <a:t> organ (</a:t>
            </a:r>
            <a:r>
              <a:rPr lang="en-US" sz="1600" dirty="0" err="1"/>
              <a:t>zakonodavni</a:t>
            </a:r>
            <a:r>
              <a:rPr lang="en-US" sz="1600" dirty="0"/>
              <a:t>, </a:t>
            </a:r>
            <a:r>
              <a:rPr lang="en-US" sz="1600" dirty="0" err="1"/>
              <a:t>izvršni</a:t>
            </a:r>
            <a:r>
              <a:rPr lang="en-US" sz="1600" dirty="0"/>
              <a:t>, </a:t>
            </a:r>
            <a:r>
              <a:rPr lang="en-US" sz="1600" dirty="0" err="1"/>
              <a:t>sudski</a:t>
            </a:r>
            <a:r>
              <a:rPr lang="en-US" sz="1600" dirty="0"/>
              <a:t>, </a:t>
            </a:r>
            <a:r>
              <a:rPr lang="en-US" sz="1600" dirty="0" err="1"/>
              <a:t>upravni</a:t>
            </a:r>
            <a:r>
              <a:rPr lang="en-US" sz="1600" dirty="0"/>
              <a:t>), organ </a:t>
            </a:r>
            <a:r>
              <a:rPr lang="en-US" sz="1600" dirty="0" err="1"/>
              <a:t>lokalne</a:t>
            </a:r>
            <a:r>
              <a:rPr lang="en-US" sz="1600" dirty="0"/>
              <a:t> </a:t>
            </a:r>
            <a:r>
              <a:rPr lang="en-US" sz="1600" dirty="0" err="1"/>
              <a:t>samouprave</a:t>
            </a:r>
            <a:r>
              <a:rPr lang="en-US" sz="1600" dirty="0"/>
              <a:t>, organ </a:t>
            </a:r>
            <a:r>
              <a:rPr lang="en-US" sz="1600" dirty="0" err="1"/>
              <a:t>lokalne</a:t>
            </a:r>
            <a:r>
              <a:rPr lang="en-US" sz="1600" dirty="0"/>
              <a:t> </a:t>
            </a:r>
            <a:r>
              <a:rPr lang="en-US" sz="1600" dirty="0" err="1"/>
              <a:t>uprave</a:t>
            </a:r>
            <a:r>
              <a:rPr lang="en-US" sz="1600" dirty="0"/>
              <a:t>, </a:t>
            </a:r>
            <a:r>
              <a:rPr lang="en-US" sz="1600" dirty="0" err="1"/>
              <a:t>ustanova</a:t>
            </a:r>
            <a:r>
              <a:rPr lang="en-US" sz="1600" dirty="0"/>
              <a:t>,  </a:t>
            </a:r>
            <a:r>
              <a:rPr lang="en-US" sz="1600" dirty="0" err="1"/>
              <a:t>privredno</a:t>
            </a:r>
            <a:r>
              <a:rPr lang="en-US" sz="1600" dirty="0"/>
              <a:t> </a:t>
            </a:r>
            <a:r>
              <a:rPr lang="en-US" sz="1600" dirty="0" err="1"/>
              <a:t>društvo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drugo</a:t>
            </a:r>
            <a:r>
              <a:rPr lang="en-US" sz="1600" dirty="0"/>
              <a:t> </a:t>
            </a:r>
            <a:r>
              <a:rPr lang="en-US" sz="1600" dirty="0" err="1"/>
              <a:t>pravno</a:t>
            </a:r>
            <a:r>
              <a:rPr lang="en-US" sz="1600" dirty="0"/>
              <a:t> lice </a:t>
            </a:r>
            <a:r>
              <a:rPr lang="en-US" sz="1600" dirty="0" err="1"/>
              <a:t>čiji</a:t>
            </a:r>
            <a:r>
              <a:rPr lang="en-US" sz="1600" dirty="0"/>
              <a:t> je </a:t>
            </a:r>
            <a:r>
              <a:rPr lang="en-US" sz="1600" dirty="0" err="1"/>
              <a:t>osnivač</a:t>
            </a:r>
            <a:r>
              <a:rPr lang="en-US" sz="1600" dirty="0"/>
              <a:t>, </a:t>
            </a:r>
            <a:r>
              <a:rPr lang="en-US" sz="1600" dirty="0" err="1"/>
              <a:t>suosnivač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većinski</a:t>
            </a:r>
            <a:r>
              <a:rPr lang="en-US" sz="1600" dirty="0"/>
              <a:t> </a:t>
            </a:r>
            <a:r>
              <a:rPr lang="en-US" sz="1600" dirty="0" err="1"/>
              <a:t>vlasnik</a:t>
            </a:r>
            <a:r>
              <a:rPr lang="en-US" sz="1600" dirty="0"/>
              <a:t> </a:t>
            </a:r>
            <a:r>
              <a:rPr lang="en-US" sz="1600" dirty="0" err="1"/>
              <a:t>država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lokalna</a:t>
            </a:r>
            <a:r>
              <a:rPr lang="en-US" sz="1600" dirty="0"/>
              <a:t> </a:t>
            </a:r>
            <a:r>
              <a:rPr lang="en-US" sz="1600" dirty="0" err="1"/>
              <a:t>samouprava</a:t>
            </a:r>
            <a:r>
              <a:rPr lang="en-US" sz="1600" dirty="0"/>
              <a:t>, </a:t>
            </a:r>
            <a:r>
              <a:rPr lang="en-US" sz="1600" dirty="0" err="1"/>
              <a:t>pravno</a:t>
            </a:r>
            <a:r>
              <a:rPr lang="en-US" sz="1600" dirty="0"/>
              <a:t> lice </a:t>
            </a:r>
            <a:r>
              <a:rPr lang="en-US" sz="1600" dirty="0" err="1"/>
              <a:t>čiji</a:t>
            </a:r>
            <a:r>
              <a:rPr lang="en-US" sz="1600" dirty="0"/>
              <a:t> se rad </a:t>
            </a:r>
            <a:r>
              <a:rPr lang="en-US" sz="1600" dirty="0" err="1"/>
              <a:t>većim</a:t>
            </a:r>
            <a:r>
              <a:rPr lang="en-US" sz="1600" dirty="0"/>
              <a:t> </a:t>
            </a:r>
            <a:r>
              <a:rPr lang="en-US" sz="1600" dirty="0" err="1"/>
              <a:t>dijelom</a:t>
            </a:r>
            <a:r>
              <a:rPr lang="en-US" sz="1600" dirty="0"/>
              <a:t> </a:t>
            </a:r>
            <a:r>
              <a:rPr lang="en-US" sz="1600" dirty="0" err="1"/>
              <a:t>finansira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javnih</a:t>
            </a:r>
            <a:r>
              <a:rPr lang="en-US" sz="1600" dirty="0"/>
              <a:t> </a:t>
            </a:r>
            <a:r>
              <a:rPr lang="en-US" sz="1600" dirty="0" err="1"/>
              <a:t>prihoda</a:t>
            </a:r>
            <a:r>
              <a:rPr lang="en-US" sz="1600" dirty="0"/>
              <a:t>,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fizičko</a:t>
            </a:r>
            <a:r>
              <a:rPr lang="en-US" sz="1600" dirty="0"/>
              <a:t> lice, </a:t>
            </a:r>
            <a:r>
              <a:rPr lang="en-US" sz="1600" dirty="0" err="1"/>
              <a:t>preduzetnik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pravno</a:t>
            </a:r>
            <a:r>
              <a:rPr lang="en-US" sz="1600" dirty="0"/>
              <a:t> lice 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vrši</a:t>
            </a:r>
            <a:r>
              <a:rPr lang="en-US" sz="1600" dirty="0"/>
              <a:t> </a:t>
            </a:r>
            <a:r>
              <a:rPr lang="en-US" sz="1600" dirty="0" err="1"/>
              <a:t>javno</a:t>
            </a:r>
            <a:r>
              <a:rPr lang="en-US" sz="1600" dirty="0"/>
              <a:t> </a:t>
            </a:r>
            <a:r>
              <a:rPr lang="en-US" sz="1600" dirty="0" err="1"/>
              <a:t>ovlašćenje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upravlja</a:t>
            </a:r>
            <a:r>
              <a:rPr lang="en-US" sz="1600" dirty="0"/>
              <a:t> </a:t>
            </a:r>
            <a:r>
              <a:rPr lang="en-US" sz="1600" dirty="0" err="1"/>
              <a:t>javnim</a:t>
            </a:r>
            <a:r>
              <a:rPr lang="en-US" sz="1600" dirty="0"/>
              <a:t> </a:t>
            </a:r>
            <a:r>
              <a:rPr lang="en-US" sz="1600" dirty="0" err="1"/>
              <a:t>fondom</a:t>
            </a:r>
            <a:r>
              <a:rPr lang="en-US" sz="1600" dirty="0"/>
              <a:t>.” </a:t>
            </a:r>
            <a:endParaRPr lang="sr-Latn-ME" sz="1600" dirty="0" smtClean="0"/>
          </a:p>
          <a:p>
            <a:endParaRPr lang="en-US" sz="1000" dirty="0"/>
          </a:p>
          <a:p>
            <a:pPr algn="r"/>
            <a:r>
              <a:rPr lang="en-US" sz="1600" i="1" dirty="0" err="1"/>
              <a:t>Član</a:t>
            </a:r>
            <a:r>
              <a:rPr lang="en-US" sz="1600" i="1" dirty="0"/>
              <a:t> 9, </a:t>
            </a:r>
            <a:r>
              <a:rPr lang="en-US" sz="1600" i="1" dirty="0" err="1"/>
              <a:t>stav</a:t>
            </a:r>
            <a:r>
              <a:rPr lang="en-US" sz="1600" i="1" dirty="0"/>
              <a:t> 1 </a:t>
            </a:r>
            <a:r>
              <a:rPr lang="en-US" sz="1600" i="1" dirty="0" err="1"/>
              <a:t>Zakona</a:t>
            </a:r>
            <a:r>
              <a:rPr lang="en-US" sz="1600" i="1" dirty="0"/>
              <a:t> o </a:t>
            </a:r>
            <a:r>
              <a:rPr lang="en-US" sz="1600" i="1" dirty="0" err="1"/>
              <a:t>slobodnom</a:t>
            </a:r>
            <a:r>
              <a:rPr lang="en-US" sz="1600" i="1" dirty="0"/>
              <a:t> </a:t>
            </a:r>
            <a:r>
              <a:rPr lang="en-US" sz="1600" i="1" dirty="0" err="1"/>
              <a:t>pristupu</a:t>
            </a:r>
            <a:r>
              <a:rPr lang="en-US" sz="1600" i="1" dirty="0"/>
              <a:t> </a:t>
            </a:r>
            <a:r>
              <a:rPr lang="en-US" sz="1600" i="1" dirty="0" err="1"/>
              <a:t>informacijama</a:t>
            </a:r>
            <a:r>
              <a:rPr lang="en-US" sz="1600" i="1" dirty="0"/>
              <a:t>, </a:t>
            </a:r>
          </a:p>
          <a:p>
            <a:pPr algn="r"/>
            <a:r>
              <a:rPr lang="en-US" sz="1600" i="1" dirty="0" err="1"/>
              <a:t>koji</a:t>
            </a:r>
            <a:r>
              <a:rPr lang="en-US" sz="1600" i="1" dirty="0"/>
              <a:t> je </a:t>
            </a:r>
            <a:r>
              <a:rPr lang="en-US" sz="1600" i="1" dirty="0" err="1"/>
              <a:t>na</a:t>
            </a:r>
            <a:r>
              <a:rPr lang="en-US" sz="1600" i="1" dirty="0"/>
              <a:t> </a:t>
            </a:r>
            <a:r>
              <a:rPr lang="en-US" sz="1600" i="1" dirty="0" err="1"/>
              <a:t>snazi</a:t>
            </a:r>
            <a:r>
              <a:rPr lang="en-US" sz="1600" i="1" dirty="0"/>
              <a:t> od 2013. </a:t>
            </a:r>
            <a:r>
              <a:rPr lang="en-US" sz="1600" i="1" dirty="0" err="1"/>
              <a:t>godine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6203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677"/>
            <a:ext cx="9144000" cy="521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905000"/>
            <a:ext cx="478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Kako</a:t>
            </a:r>
            <a:r>
              <a:rPr lang="en-US" sz="2400" b="1" i="1" dirty="0"/>
              <a:t> se </a:t>
            </a:r>
            <a:r>
              <a:rPr lang="en-US" sz="2400" b="1" i="1" dirty="0" err="1"/>
              <a:t>finansiraju</a:t>
            </a:r>
            <a:r>
              <a:rPr lang="en-US" sz="2400" b="1" i="1" dirty="0"/>
              <a:t> </a:t>
            </a:r>
            <a:r>
              <a:rPr lang="en-US" sz="2400" b="1" i="1" dirty="0" err="1"/>
              <a:t>političke</a:t>
            </a:r>
            <a:r>
              <a:rPr lang="en-US" sz="2400" b="1" i="1" dirty="0"/>
              <a:t> </a:t>
            </a:r>
            <a:r>
              <a:rPr lang="en-US" sz="2400" b="1" i="1" dirty="0" err="1"/>
              <a:t>partije</a:t>
            </a:r>
            <a:r>
              <a:rPr lang="en-US" sz="2400" b="1" i="1" dirty="0"/>
              <a:t>?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819399"/>
            <a:ext cx="68580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A80000"/>
                </a:solidFill>
              </a:rPr>
              <a:t>Najmanje</a:t>
            </a:r>
            <a:r>
              <a:rPr lang="en-US" sz="2400" b="1" dirty="0">
                <a:solidFill>
                  <a:srgbClr val="A80000"/>
                </a:solidFill>
              </a:rPr>
              <a:t> </a:t>
            </a:r>
            <a:r>
              <a:rPr lang="en-US" sz="2400" b="1" dirty="0" err="1">
                <a:solidFill>
                  <a:srgbClr val="A80000"/>
                </a:solidFill>
              </a:rPr>
              <a:t>polovina</a:t>
            </a:r>
            <a:r>
              <a:rPr lang="en-US" sz="2400" b="1" dirty="0">
                <a:solidFill>
                  <a:srgbClr val="A80000"/>
                </a:solidFill>
              </a:rPr>
              <a:t> </a:t>
            </a:r>
            <a:r>
              <a:rPr lang="en-US" sz="2400" b="1" dirty="0" err="1">
                <a:solidFill>
                  <a:srgbClr val="A80000"/>
                </a:solidFill>
              </a:rPr>
              <a:t>budžeta</a:t>
            </a:r>
            <a:r>
              <a:rPr lang="en-US" sz="2400" b="1" dirty="0">
                <a:solidFill>
                  <a:srgbClr val="A80000"/>
                </a:solidFill>
              </a:rPr>
              <a:t> </a:t>
            </a:r>
            <a:r>
              <a:rPr lang="en-US" sz="2400" b="1" dirty="0" err="1" smtClean="0"/>
              <a:t>parlamentarnih</a:t>
            </a:r>
            <a:r>
              <a:rPr lang="en-US" sz="2400" b="1" dirty="0" smtClean="0"/>
              <a:t> </a:t>
            </a:r>
            <a:r>
              <a:rPr lang="en-US" sz="2400" b="1" dirty="0" err="1"/>
              <a:t>partija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A80000"/>
                </a:solidFill>
              </a:rPr>
              <a:t>mora </a:t>
            </a:r>
            <a:r>
              <a:rPr lang="en-US" sz="2400" b="1" dirty="0" err="1" smtClean="0">
                <a:solidFill>
                  <a:srgbClr val="A80000"/>
                </a:solidFill>
              </a:rPr>
              <a:t>doći</a:t>
            </a:r>
            <a:r>
              <a:rPr lang="en-US" sz="2400" b="1" dirty="0" smtClean="0">
                <a:solidFill>
                  <a:srgbClr val="A80000"/>
                </a:solidFill>
              </a:rPr>
              <a:t> od </a:t>
            </a:r>
            <a:r>
              <a:rPr lang="en-US" sz="2400" b="1" dirty="0" err="1" smtClean="0">
                <a:solidFill>
                  <a:srgbClr val="A80000"/>
                </a:solidFill>
              </a:rPr>
              <a:t>države</a:t>
            </a:r>
            <a:r>
              <a:rPr lang="en-US" sz="2400" b="1" dirty="0" smtClean="0"/>
              <a:t>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114800"/>
            <a:ext cx="739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Ukupan</a:t>
            </a:r>
            <a:r>
              <a:rPr lang="en-US" sz="1600" dirty="0"/>
              <a:t> </a:t>
            </a:r>
            <a:r>
              <a:rPr lang="en-US" sz="1600" dirty="0" err="1"/>
              <a:t>iznos</a:t>
            </a:r>
            <a:r>
              <a:rPr lang="en-US" sz="1600" dirty="0"/>
              <a:t> </a:t>
            </a:r>
            <a:r>
              <a:rPr lang="en-US" sz="1600" dirty="0" err="1"/>
              <a:t>donacija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prikupe</a:t>
            </a:r>
            <a:r>
              <a:rPr lang="en-US" sz="1600" dirty="0"/>
              <a:t> </a:t>
            </a:r>
            <a:r>
              <a:rPr lang="en-US" sz="1600" dirty="0" err="1"/>
              <a:t>parlamentarne</a:t>
            </a:r>
            <a:r>
              <a:rPr lang="en-US" sz="1600" dirty="0"/>
              <a:t> </a:t>
            </a:r>
            <a:r>
              <a:rPr lang="en-US" sz="1600" dirty="0" err="1"/>
              <a:t>partije</a:t>
            </a:r>
            <a:r>
              <a:rPr lang="en-US" sz="1600" dirty="0"/>
              <a:t> ne </a:t>
            </a:r>
            <a:r>
              <a:rPr lang="en-US" sz="1600" dirty="0" err="1"/>
              <a:t>smije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veći</a:t>
            </a:r>
            <a:r>
              <a:rPr lang="en-US" sz="1600" dirty="0"/>
              <a:t> od </a:t>
            </a:r>
            <a:r>
              <a:rPr lang="en-US" sz="1600" dirty="0" err="1"/>
              <a:t>sredstava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en-US" sz="1600" dirty="0" err="1"/>
              <a:t>dobijaju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budžeta</a:t>
            </a:r>
            <a:r>
              <a:rPr lang="en-US" sz="1600" dirty="0"/>
              <a:t> </a:t>
            </a:r>
          </a:p>
          <a:p>
            <a:pPr algn="r"/>
            <a:endParaRPr lang="sr-Latn-ME" sz="1000" i="1" dirty="0" smtClean="0"/>
          </a:p>
          <a:p>
            <a:pPr algn="r"/>
            <a:r>
              <a:rPr lang="en-US" sz="1600" i="1" dirty="0" err="1" smtClean="0"/>
              <a:t>Član</a:t>
            </a:r>
            <a:r>
              <a:rPr lang="en-US" sz="1600" i="1" dirty="0" smtClean="0"/>
              <a:t> </a:t>
            </a:r>
            <a:r>
              <a:rPr lang="en-US" sz="1600" i="1" dirty="0"/>
              <a:t>12 </a:t>
            </a:r>
            <a:r>
              <a:rPr lang="en-US" sz="1600" i="1" dirty="0" err="1"/>
              <a:t>Zakona</a:t>
            </a:r>
            <a:r>
              <a:rPr lang="en-US" sz="1600" i="1" dirty="0"/>
              <a:t> o </a:t>
            </a:r>
            <a:r>
              <a:rPr lang="en-US" sz="1600" i="1" dirty="0" err="1"/>
              <a:t>finansiranju</a:t>
            </a:r>
            <a:r>
              <a:rPr lang="en-US" sz="1600" i="1" dirty="0"/>
              <a:t> </a:t>
            </a:r>
            <a:r>
              <a:rPr lang="en-US" sz="1600" i="1" dirty="0" err="1"/>
              <a:t>političkih</a:t>
            </a:r>
            <a:r>
              <a:rPr lang="en-US" sz="1600" i="1" dirty="0"/>
              <a:t> </a:t>
            </a:r>
            <a:r>
              <a:rPr lang="en-US" sz="1600" i="1" dirty="0" err="1"/>
              <a:t>subjekata</a:t>
            </a:r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i="1" dirty="0" err="1"/>
              <a:t>izbornih</a:t>
            </a:r>
            <a:r>
              <a:rPr lang="en-US" sz="1600" i="1" dirty="0"/>
              <a:t> </a:t>
            </a:r>
            <a:r>
              <a:rPr lang="en-US" sz="1600" i="1" dirty="0" err="1" smtClean="0"/>
              <a:t>kampanja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6203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677"/>
            <a:ext cx="9144000" cy="521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76400"/>
            <a:ext cx="7366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400" b="1" i="1" dirty="0" smtClean="0"/>
              <a:t>Koliko su partije dobile iz budžeta</a:t>
            </a:r>
            <a:r>
              <a:rPr lang="en-US" sz="2400" b="1" i="1" dirty="0" smtClean="0"/>
              <a:t> u 2016. 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2017.</a:t>
            </a:r>
            <a:r>
              <a:rPr lang="sr-Latn-ME" sz="2400" b="1" i="1" dirty="0" smtClean="0"/>
              <a:t> godini?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90501" y="2203371"/>
            <a:ext cx="33908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00" b="1" dirty="0" smtClean="0">
                <a:solidFill>
                  <a:srgbClr val="A80000"/>
                </a:solidFill>
              </a:rPr>
              <a:t>8</a:t>
            </a:r>
            <a:r>
              <a:rPr lang="sr-Latn-ME" sz="8200" b="1" dirty="0">
                <a:solidFill>
                  <a:srgbClr val="A80000"/>
                </a:solidFill>
              </a:rPr>
              <a:t>8</a:t>
            </a:r>
            <a:r>
              <a:rPr lang="en-US" sz="8200" b="1" dirty="0">
                <a:solidFill>
                  <a:srgbClr val="A80000"/>
                </a:solidFill>
              </a:rPr>
              <a:t>%</a:t>
            </a:r>
            <a:r>
              <a:rPr lang="en-US" sz="8200" b="1" dirty="0">
                <a:solidFill>
                  <a:srgbClr val="C00000"/>
                </a:solidFill>
              </a:rPr>
              <a:t> </a:t>
            </a:r>
            <a:endParaRPr lang="sr-Latn-ME" sz="8200" b="1" dirty="0">
              <a:solidFill>
                <a:srgbClr val="C00000"/>
              </a:solidFill>
            </a:endParaRPr>
          </a:p>
          <a:p>
            <a:pPr algn="ctr"/>
            <a:r>
              <a:rPr lang="en-US" sz="3000" b="1" dirty="0" err="1"/>
              <a:t>ukupnih</a:t>
            </a:r>
            <a:r>
              <a:rPr lang="en-US" sz="3000" b="1" dirty="0"/>
              <a:t> </a:t>
            </a:r>
            <a:r>
              <a:rPr lang="en-US" sz="3000" b="1" dirty="0" err="1" smtClean="0"/>
              <a:t>prihoda</a:t>
            </a:r>
            <a:r>
              <a:rPr lang="en-US" sz="3000" b="1" dirty="0"/>
              <a:t> </a:t>
            </a:r>
            <a:r>
              <a:rPr lang="en-US" sz="3000" b="1" dirty="0" err="1" smtClean="0"/>
              <a:t>politi</a:t>
            </a:r>
            <a:r>
              <a:rPr lang="sr-Latn-ME" sz="3000" b="1" dirty="0" smtClean="0"/>
              <a:t>č</a:t>
            </a:r>
            <a:r>
              <a:rPr lang="en-US" sz="3000" b="1" dirty="0" err="1" smtClean="0"/>
              <a:t>kih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partija</a:t>
            </a:r>
            <a:r>
              <a:rPr lang="en-US" sz="3000" b="1" dirty="0" smtClean="0"/>
              <a:t> </a:t>
            </a:r>
            <a:r>
              <a:rPr lang="sr-Latn-ME" sz="3000" b="1" dirty="0" smtClean="0"/>
              <a:t>ili</a:t>
            </a:r>
          </a:p>
          <a:p>
            <a:pPr algn="ctr"/>
            <a:r>
              <a:rPr lang="sr-Latn-ME" sz="4000" b="1" dirty="0">
                <a:solidFill>
                  <a:srgbClr val="A80000"/>
                </a:solidFill>
              </a:rPr>
              <a:t>14,3 </a:t>
            </a:r>
            <a:r>
              <a:rPr lang="sr-Latn-ME" sz="4000" b="1" dirty="0" smtClean="0">
                <a:solidFill>
                  <a:srgbClr val="A80000"/>
                </a:solidFill>
              </a:rPr>
              <a:t>miliona €</a:t>
            </a:r>
            <a:endParaRPr lang="sr-Latn-ME" sz="4000" b="1" dirty="0">
              <a:solidFill>
                <a:srgbClr val="A80000"/>
              </a:solidFill>
            </a:endParaRPr>
          </a:p>
          <a:p>
            <a:pPr algn="ctr"/>
            <a:r>
              <a:rPr lang="en-US" sz="3000" b="1" dirty="0" err="1" smtClean="0"/>
              <a:t>iz</a:t>
            </a:r>
            <a:r>
              <a:rPr lang="en-US" sz="3000" b="1" dirty="0" smtClean="0"/>
              <a:t> </a:t>
            </a:r>
            <a:r>
              <a:rPr lang="en-US" sz="3000" b="1" dirty="0" err="1"/>
              <a:t>državnog</a:t>
            </a:r>
            <a:r>
              <a:rPr lang="en-US" sz="3000" b="1" dirty="0"/>
              <a:t> </a:t>
            </a:r>
            <a:endParaRPr lang="sr-Latn-ME" sz="3000" b="1" dirty="0" smtClean="0"/>
          </a:p>
          <a:p>
            <a:pPr algn="ctr"/>
            <a:r>
              <a:rPr lang="en-US" sz="3000" b="1" dirty="0" err="1" smtClean="0"/>
              <a:t>i</a:t>
            </a:r>
            <a:r>
              <a:rPr lang="en-US" sz="3000" b="1" dirty="0" smtClean="0"/>
              <a:t> </a:t>
            </a:r>
            <a:r>
              <a:rPr lang="en-US" sz="3000" b="1" dirty="0" err="1"/>
              <a:t>lokalnih</a:t>
            </a:r>
            <a:r>
              <a:rPr lang="en-US" sz="3000" b="1" dirty="0"/>
              <a:t> </a:t>
            </a:r>
            <a:r>
              <a:rPr lang="en-US" sz="3000" b="1" dirty="0" err="1" smtClean="0"/>
              <a:t>budžeta</a:t>
            </a:r>
            <a:endParaRPr lang="en-US" sz="30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13145079"/>
              </p:ext>
            </p:extLst>
          </p:nvPr>
        </p:nvGraphicFramePr>
        <p:xfrm>
          <a:off x="2895600" y="2209800"/>
          <a:ext cx="6248400" cy="389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96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677"/>
            <a:ext cx="9144000" cy="521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941016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600" b="1" dirty="0" smtClean="0">
                <a:solidFill>
                  <a:srgbClr val="A80000"/>
                </a:solidFill>
              </a:rPr>
              <a:t>Preko </a:t>
            </a:r>
            <a:r>
              <a:rPr lang="sr-Latn-ME" sz="3600" b="1" dirty="0">
                <a:solidFill>
                  <a:srgbClr val="A80000"/>
                </a:solidFill>
              </a:rPr>
              <a:t>godinu dana</a:t>
            </a:r>
          </a:p>
          <a:p>
            <a:pPr algn="ctr"/>
            <a:r>
              <a:rPr lang="sr-Latn-ME" sz="2400" dirty="0"/>
              <a:t>Agencija nije donijela </a:t>
            </a:r>
            <a:endParaRPr lang="sr-Latn-ME" sz="2400" dirty="0" smtClean="0"/>
          </a:p>
          <a:p>
            <a:pPr algn="ctr"/>
            <a:r>
              <a:rPr lang="sr-Latn-ME" sz="3600" b="1" dirty="0" smtClean="0">
                <a:solidFill>
                  <a:srgbClr val="A80000"/>
                </a:solidFill>
              </a:rPr>
              <a:t>ni </a:t>
            </a:r>
            <a:r>
              <a:rPr lang="sr-Latn-ME" sz="3600" b="1" dirty="0">
                <a:solidFill>
                  <a:srgbClr val="A80000"/>
                </a:solidFill>
              </a:rPr>
              <a:t>jednu odluku </a:t>
            </a:r>
            <a:endParaRPr lang="sr-Latn-ME" sz="3600" b="1" dirty="0" smtClean="0">
              <a:solidFill>
                <a:srgbClr val="A80000"/>
              </a:solidFill>
            </a:endParaRPr>
          </a:p>
          <a:p>
            <a:pPr algn="ctr"/>
            <a:r>
              <a:rPr lang="sr-Latn-ME" sz="2400" dirty="0" smtClean="0"/>
              <a:t>u vezi zahtjeva političkim partijama, iako za </a:t>
            </a:r>
            <a:r>
              <a:rPr lang="sr-Latn-ME" sz="2400" dirty="0"/>
              <a:t>odlučivanje </a:t>
            </a:r>
            <a:r>
              <a:rPr lang="sr-Latn-ME" sz="2400" dirty="0" smtClean="0"/>
              <a:t>ima</a:t>
            </a:r>
          </a:p>
          <a:p>
            <a:pPr algn="ctr"/>
            <a:r>
              <a:rPr lang="sr-Latn-ME" sz="3600" b="1" dirty="0" smtClean="0">
                <a:solidFill>
                  <a:srgbClr val="A80000"/>
                </a:solidFill>
              </a:rPr>
              <a:t>rok od 15 dana!</a:t>
            </a:r>
          </a:p>
          <a:p>
            <a:pPr algn="ctr"/>
            <a:endParaRPr lang="sr-Latn-ME" sz="2400" dirty="0" smtClean="0"/>
          </a:p>
          <a:p>
            <a:pPr algn="ctr"/>
            <a:r>
              <a:rPr lang="sr-Latn-ME" sz="2400" dirty="0" smtClean="0"/>
              <a:t>Nakon promjene prakse, </a:t>
            </a:r>
          </a:p>
          <a:p>
            <a:pPr algn="ctr"/>
            <a:r>
              <a:rPr lang="sr-Latn-ME" sz="2400" dirty="0" smtClean="0"/>
              <a:t>za manje od nedelju dana donijela je </a:t>
            </a:r>
          </a:p>
          <a:p>
            <a:pPr algn="ctr"/>
            <a:r>
              <a:rPr lang="sr-Latn-ME" sz="3600" b="1" dirty="0" smtClean="0">
                <a:solidFill>
                  <a:srgbClr val="A80000"/>
                </a:solidFill>
              </a:rPr>
              <a:t>preko 90 odluka!!!</a:t>
            </a:r>
            <a:endParaRPr lang="sr-Latn-ME" sz="3600" b="1" dirty="0">
              <a:solidFill>
                <a:srgbClr val="A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677"/>
            <a:ext cx="9144000" cy="521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6795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/>
              <a:t>Kada</a:t>
            </a:r>
            <a:r>
              <a:rPr lang="en-US" sz="3200" b="1" i="1" dirty="0" smtClean="0"/>
              <a:t> je </a:t>
            </a:r>
            <a:r>
              <a:rPr lang="en-US" sz="3200" b="1" i="1" dirty="0" err="1" smtClean="0"/>
              <a:t>promijenjena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praksa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Agencije</a:t>
            </a:r>
            <a:r>
              <a:rPr lang="en-US" sz="3200" b="1" i="1" dirty="0" smtClean="0"/>
              <a:t>?</a:t>
            </a:r>
            <a:endParaRPr lang="en-US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700278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400" b="1" dirty="0" smtClean="0">
                <a:solidFill>
                  <a:srgbClr val="A80000"/>
                </a:solidFill>
              </a:rPr>
              <a:t>2 dana </a:t>
            </a:r>
            <a:r>
              <a:rPr lang="sr-Latn-ME" sz="2600" dirty="0" smtClean="0"/>
              <a:t>nakon otvaranja istrage </a:t>
            </a:r>
          </a:p>
          <a:p>
            <a:r>
              <a:rPr lang="sr-Latn-ME" sz="2600" dirty="0"/>
              <a:t>	 </a:t>
            </a:r>
            <a:r>
              <a:rPr lang="sr-Latn-ME" sz="2600" dirty="0" smtClean="0"/>
              <a:t>         Specijalnog tužilaštva o donacijama DPS-a</a:t>
            </a:r>
          </a:p>
          <a:p>
            <a:endParaRPr lang="sr-Latn-ME" sz="1000" b="1" dirty="0" smtClean="0">
              <a:solidFill>
                <a:srgbClr val="A80000"/>
              </a:solidFill>
            </a:endParaRPr>
          </a:p>
          <a:p>
            <a:r>
              <a:rPr lang="en-US" sz="4400" b="1" dirty="0" smtClean="0">
                <a:solidFill>
                  <a:srgbClr val="A80000"/>
                </a:solidFill>
              </a:rPr>
              <a:t>1 </a:t>
            </a:r>
            <a:r>
              <a:rPr lang="en-US" sz="4400" b="1" dirty="0" err="1" smtClean="0">
                <a:solidFill>
                  <a:srgbClr val="A80000"/>
                </a:solidFill>
              </a:rPr>
              <a:t>dan</a:t>
            </a:r>
            <a:r>
              <a:rPr lang="en-US" sz="4400" b="1" dirty="0" smtClean="0">
                <a:solidFill>
                  <a:srgbClr val="A80000"/>
                </a:solidFill>
              </a:rPr>
              <a:t> </a:t>
            </a:r>
            <a:r>
              <a:rPr lang="sr-Latn-ME" sz="4400" b="1" dirty="0" smtClean="0">
                <a:solidFill>
                  <a:srgbClr val="A80000"/>
                </a:solidFill>
              </a:rPr>
              <a:t>  </a:t>
            </a:r>
            <a:r>
              <a:rPr lang="en-US" sz="2600" dirty="0" err="1" smtClean="0"/>
              <a:t>nakon</a:t>
            </a:r>
            <a:r>
              <a:rPr lang="en-US" sz="2600" dirty="0" smtClean="0"/>
              <a:t> </a:t>
            </a:r>
            <a:r>
              <a:rPr lang="sr-Latn-ME" sz="2600" dirty="0" smtClean="0"/>
              <a:t>održavanja Predsjedničkih izbora</a:t>
            </a:r>
          </a:p>
          <a:p>
            <a:endParaRPr lang="sr-Latn-ME" sz="1000" b="1" dirty="0">
              <a:solidFill>
                <a:srgbClr val="A80000"/>
              </a:solidFill>
            </a:endParaRPr>
          </a:p>
          <a:p>
            <a:r>
              <a:rPr lang="sr-Latn-ME" sz="4400" b="1" dirty="0" smtClean="0">
                <a:solidFill>
                  <a:srgbClr val="A80000"/>
                </a:solidFill>
              </a:rPr>
              <a:t>1 dan   </a:t>
            </a:r>
            <a:r>
              <a:rPr lang="sr-Latn-ME" sz="2600" dirty="0" smtClean="0"/>
              <a:t>prije objavljivanja Izvještaja Evropske Komisije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200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322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Vanja Calovic</cp:lastModifiedBy>
  <cp:revision>28</cp:revision>
  <cp:lastPrinted>2018-04-24T08:06:07Z</cp:lastPrinted>
  <dcterms:created xsi:type="dcterms:W3CDTF">2018-04-23T13:38:42Z</dcterms:created>
  <dcterms:modified xsi:type="dcterms:W3CDTF">2018-04-24T08:41:35Z</dcterms:modified>
</cp:coreProperties>
</file>