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7"/>
  </p:notesMasterIdLst>
  <p:sldIdLst>
    <p:sldId id="256" r:id="rId2"/>
    <p:sldId id="261" r:id="rId3"/>
    <p:sldId id="263" r:id="rId4"/>
    <p:sldId id="262" r:id="rId5"/>
    <p:sldId id="257" r:id="rId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2" autoAdjust="0"/>
  </p:normalViewPr>
  <p:slideViewPr>
    <p:cSldViewPr>
      <p:cViewPr varScale="1">
        <p:scale>
          <a:sx n="70" d="100"/>
          <a:sy n="70" d="100"/>
        </p:scale>
        <p:origin x="-6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2741EEB-4BBA-437F-9A4E-A382FB60153E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96C6115-0C71-4CDD-B216-28B21683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5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C6115-0C71-4CDD-B216-28B216831A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1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C6115-0C71-4CDD-B216-28B216831A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5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C6115-0C71-4CDD-B216-28B216831A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5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D60F-F187-4FBE-9500-32E1551689C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41F0-3EB0-4EB5-9688-6957C7CE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4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D60F-F187-4FBE-9500-32E1551689C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41F0-3EB0-4EB5-9688-6957C7CE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8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D60F-F187-4FBE-9500-32E1551689C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41F0-3EB0-4EB5-9688-6957C7CE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D60F-F187-4FBE-9500-32E1551689C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41F0-3EB0-4EB5-9688-6957C7CE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D60F-F187-4FBE-9500-32E1551689C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41F0-3EB0-4EB5-9688-6957C7CE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5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D60F-F187-4FBE-9500-32E1551689C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41F0-3EB0-4EB5-9688-6957C7CE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7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D60F-F187-4FBE-9500-32E1551689C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41F0-3EB0-4EB5-9688-6957C7CE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1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D60F-F187-4FBE-9500-32E1551689C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41F0-3EB0-4EB5-9688-6957C7CE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D60F-F187-4FBE-9500-32E1551689C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41F0-3EB0-4EB5-9688-6957C7CE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4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D60F-F187-4FBE-9500-32E1551689C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41F0-3EB0-4EB5-9688-6957C7CE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6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D60F-F187-4FBE-9500-32E1551689C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41F0-3EB0-4EB5-9688-6957C7CE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0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D60F-F187-4FBE-9500-32E1551689C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41F0-3EB0-4EB5-9688-6957C7CE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7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12813" cy="540218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058" y="3608671"/>
            <a:ext cx="730342" cy="10395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27" y="4724401"/>
            <a:ext cx="9144000" cy="17248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3000" y="5935580"/>
            <a:ext cx="402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b="1" dirty="0" smtClean="0">
                <a:solidFill>
                  <a:schemeClr val="bg1"/>
                </a:solidFill>
              </a:rPr>
              <a:t>Dejan Milovac, Istraživački centar MANS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95673"/>
            <a:ext cx="8534400" cy="1600327"/>
          </a:xfrm>
        </p:spPr>
        <p:txBody>
          <a:bodyPr>
            <a:noAutofit/>
          </a:bodyPr>
          <a:lstStyle/>
          <a:p>
            <a:pPr algn="l"/>
            <a:r>
              <a:rPr lang="sr-Latn-ME" sz="4800" b="1" dirty="0" smtClean="0">
                <a:solidFill>
                  <a:schemeClr val="bg1"/>
                </a:solidFill>
              </a:rPr>
              <a:t>U MREŽI PRIVATNOG INTERESA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685800"/>
            <a:ext cx="8686800" cy="6141182"/>
          </a:xfrm>
        </p:spPr>
      </p:pic>
      <p:sp>
        <p:nvSpPr>
          <p:cNvPr id="8" name="Rectangle 7"/>
          <p:cNvSpPr/>
          <p:nvPr/>
        </p:nvSpPr>
        <p:spPr>
          <a:xfrm>
            <a:off x="0" y="148933"/>
            <a:ext cx="9144000" cy="6580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20"/>
            <a:ext cx="8229600" cy="807028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bg1"/>
                </a:solidFill>
              </a:rPr>
              <a:t>Kako je pripreman teren za biznis sa malim HE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38800"/>
            <a:ext cx="730342" cy="1039529"/>
          </a:xfrm>
        </p:spPr>
      </p:pic>
      <p:sp>
        <p:nvSpPr>
          <p:cNvPr id="4" name="Rectangle 3"/>
          <p:cNvSpPr/>
          <p:nvPr/>
        </p:nvSpPr>
        <p:spPr>
          <a:xfrm>
            <a:off x="6927" y="477981"/>
            <a:ext cx="9144000" cy="6580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5528"/>
            <a:ext cx="8229600" cy="1143000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bg1"/>
                </a:solidFill>
              </a:rPr>
              <a:t>Biznis koji ne može propasti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027" y="1600200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200" b="1" dirty="0" smtClean="0"/>
              <a:t>Ključne povlastice za vlasnike malih hidroelektrana </a:t>
            </a:r>
          </a:p>
          <a:p>
            <a:endParaRPr lang="sr-Latn-ME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200" dirty="0" smtClean="0"/>
              <a:t>Subvencije </a:t>
            </a:r>
            <a:r>
              <a:rPr lang="sr-Latn-ME" sz="2200" dirty="0"/>
              <a:t>za proizvedenu električnu energiju na 12 godina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200" dirty="0"/>
              <a:t>Garantovan otkup struje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200" dirty="0"/>
              <a:t>Prednost u preuzimanju struje </a:t>
            </a:r>
            <a:endParaRPr lang="sr-Latn-ME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200" dirty="0" smtClean="0"/>
              <a:t>Oslobođeni naknade za priključenje za distributivnu mrežu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0165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200" b="1" dirty="0" smtClean="0"/>
              <a:t>Do sada građani platili </a:t>
            </a:r>
            <a:r>
              <a:rPr lang="sr-Latn-ME" sz="4000" b="1" dirty="0" smtClean="0">
                <a:solidFill>
                  <a:srgbClr val="C00000"/>
                </a:solidFill>
              </a:rPr>
              <a:t>7.3 miliona Eur </a:t>
            </a:r>
            <a:r>
              <a:rPr lang="sr-Latn-ME" sz="2200" b="1" dirty="0" smtClean="0"/>
              <a:t>za subvencije</a:t>
            </a:r>
            <a:endParaRPr lang="sr-Latn-ME" sz="2200" b="1" dirty="0" smtClean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778514"/>
            <a:ext cx="8305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200" b="1" dirty="0" smtClean="0"/>
              <a:t>Vlada procjenjuje da će od 2020. građani plaćati</a:t>
            </a:r>
          </a:p>
          <a:p>
            <a:r>
              <a:rPr lang="sr-Latn-ME" sz="2200" b="1" dirty="0">
                <a:solidFill>
                  <a:srgbClr val="C00000"/>
                </a:solidFill>
              </a:rPr>
              <a:t> </a:t>
            </a:r>
            <a:r>
              <a:rPr lang="sr-Latn-ME" sz="2200" b="1" dirty="0" smtClean="0">
                <a:solidFill>
                  <a:srgbClr val="C00000"/>
                </a:solidFill>
              </a:rPr>
              <a:t>                                     </a:t>
            </a:r>
            <a:r>
              <a:rPr lang="sr-Latn-ME" sz="4000" b="1" dirty="0" smtClean="0">
                <a:solidFill>
                  <a:srgbClr val="C00000"/>
                </a:solidFill>
              </a:rPr>
              <a:t>27 miliona Eur godišnje</a:t>
            </a:r>
            <a:endParaRPr lang="sr-Latn-ME" sz="2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38800"/>
            <a:ext cx="730342" cy="1039529"/>
          </a:xfrm>
        </p:spPr>
      </p:pic>
      <p:sp>
        <p:nvSpPr>
          <p:cNvPr id="4" name="Rectangle 3"/>
          <p:cNvSpPr/>
          <p:nvPr/>
        </p:nvSpPr>
        <p:spPr>
          <a:xfrm>
            <a:off x="6927" y="477981"/>
            <a:ext cx="9144000" cy="6580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8186" r="9560" b="8186"/>
          <a:stretch/>
        </p:blipFill>
        <p:spPr>
          <a:xfrm>
            <a:off x="4121740" y="1295400"/>
            <a:ext cx="1030663" cy="1066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87523" y="2362199"/>
            <a:ext cx="4822877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1600" b="1" dirty="0" smtClean="0"/>
              <a:t>Milo Đukanović</a:t>
            </a:r>
          </a:p>
          <a:p>
            <a:r>
              <a:rPr lang="sr-Latn-ME" sz="1600" dirty="0" smtClean="0"/>
              <a:t>Predsjednik Crne Gore i Predsjednik DPS-a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528"/>
            <a:ext cx="8229600" cy="1143000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chemeClr val="bg1"/>
                </a:solidFill>
              </a:rPr>
              <a:t>Ko je danas u poslu sa malim HE 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623" y="3570744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/>
              <a:t>Rođaci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027944"/>
            <a:ext cx="2882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b="1" dirty="0" smtClean="0"/>
              <a:t>Sin</a:t>
            </a:r>
            <a:r>
              <a:rPr lang="sr-Latn-ME" dirty="0" smtClean="0"/>
              <a:t>: Blažo Đukanović</a:t>
            </a:r>
          </a:p>
          <a:p>
            <a:r>
              <a:rPr lang="sr-Latn-ME" b="1" dirty="0" smtClean="0"/>
              <a:t>Rođak</a:t>
            </a:r>
            <a:r>
              <a:rPr lang="sr-Latn-ME" dirty="0" smtClean="0"/>
              <a:t>: Milovan Maksimović</a:t>
            </a:r>
            <a:endParaRPr lang="en-US" dirty="0" smtClean="0"/>
          </a:p>
          <a:p>
            <a:r>
              <a:rPr lang="sr-Latn-ME" b="1" dirty="0" smtClean="0"/>
              <a:t>Kum</a:t>
            </a:r>
            <a:r>
              <a:rPr lang="sr-Latn-ME" dirty="0" smtClean="0"/>
              <a:t>: Vuk Rajković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94368" y="3579674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/>
              <a:t>Poslovni partneri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2020" y="4036874"/>
            <a:ext cx="23276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b="1" dirty="0" smtClean="0"/>
              <a:t>Prva Banka i Telekom</a:t>
            </a:r>
            <a:r>
              <a:rPr lang="sr-Latn-ME" dirty="0" smtClean="0"/>
              <a:t>: </a:t>
            </a:r>
          </a:p>
          <a:p>
            <a:r>
              <a:rPr lang="sr-Latn-ME" dirty="0" smtClean="0"/>
              <a:t>Oleg Obradović</a:t>
            </a:r>
          </a:p>
          <a:p>
            <a:r>
              <a:rPr lang="sr-Latn-ME" b="1" dirty="0" smtClean="0"/>
              <a:t>UDG</a:t>
            </a:r>
            <a:r>
              <a:rPr lang="sr-Latn-ME" dirty="0" smtClean="0"/>
              <a:t>: Tomislav Čelebić</a:t>
            </a:r>
          </a:p>
          <a:p>
            <a:r>
              <a:rPr lang="sr-Latn-ME" b="1" dirty="0" smtClean="0"/>
              <a:t>Optužbe za šverc</a:t>
            </a:r>
            <a:r>
              <a:rPr lang="sr-Latn-ME" dirty="0" smtClean="0"/>
              <a:t>: </a:t>
            </a:r>
            <a:br>
              <a:rPr lang="sr-Latn-ME" dirty="0" smtClean="0"/>
            </a:br>
            <a:r>
              <a:rPr lang="sr-Latn-ME" dirty="0" smtClean="0"/>
              <a:t>Brano Mićunović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5789" y="4036874"/>
            <a:ext cx="29951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b="1" dirty="0" smtClean="0"/>
              <a:t>G.O. DPS</a:t>
            </a:r>
            <a:r>
              <a:rPr lang="sr-Latn-ME" dirty="0" smtClean="0"/>
              <a:t>: Šura Igora Lukšića </a:t>
            </a:r>
          </a:p>
          <a:p>
            <a:r>
              <a:rPr lang="sr-Latn-ME" b="1" dirty="0" smtClean="0"/>
              <a:t>G.O. DPS</a:t>
            </a:r>
            <a:r>
              <a:rPr lang="sr-Latn-ME" dirty="0" smtClean="0"/>
              <a:t>: Vlastimir Golubović</a:t>
            </a:r>
          </a:p>
          <a:p>
            <a:r>
              <a:rPr lang="sr-Latn-ME" b="1" dirty="0" smtClean="0"/>
              <a:t>OO Andrijevica</a:t>
            </a:r>
            <a:r>
              <a:rPr lang="sr-Latn-ME" dirty="0" smtClean="0"/>
              <a:t>: Igor Mašović</a:t>
            </a:r>
          </a:p>
          <a:p>
            <a:r>
              <a:rPr lang="sr-Latn-ME" b="1" dirty="0" smtClean="0"/>
              <a:t>OO Andrijevica</a:t>
            </a:r>
            <a:r>
              <a:rPr lang="sr-Latn-ME" dirty="0" smtClean="0"/>
              <a:t>: Tamara Kokić</a:t>
            </a:r>
          </a:p>
          <a:p>
            <a:r>
              <a:rPr lang="sr-Latn-ME" b="1" dirty="0" smtClean="0"/>
              <a:t>OO Berane</a:t>
            </a:r>
            <a:r>
              <a:rPr lang="sr-Latn-ME" dirty="0" smtClean="0"/>
              <a:t>: Saša Brakočević</a:t>
            </a:r>
          </a:p>
          <a:p>
            <a:r>
              <a:rPr lang="sr-Latn-ME" b="1" dirty="0" smtClean="0"/>
              <a:t>OO Kolašin</a:t>
            </a:r>
            <a:r>
              <a:rPr lang="sr-Latn-ME" dirty="0" smtClean="0"/>
              <a:t>: Boban Bulatović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97407" y="3598636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ME" b="1" dirty="0" smtClean="0"/>
              <a:t>Članovi partije</a:t>
            </a:r>
          </a:p>
        </p:txBody>
      </p:sp>
    </p:spTree>
    <p:extLst>
      <p:ext uri="{BB962C8B-B14F-4D97-AF65-F5344CB8AC3E}">
        <p14:creationId xmlns:p14="http://schemas.microsoft.com/office/powerpoint/2010/main" val="26495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P\Downloads\mreza_pan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0" y="125008"/>
            <a:ext cx="8763000" cy="67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160</Words>
  <Application>Microsoft Office PowerPoint</Application>
  <PresentationFormat>On-screen Show (4:3)</PresentationFormat>
  <Paragraphs>35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U MREŽI PRIVATNOG INTERESA</vt:lpstr>
      <vt:lpstr>Kako je pripreman teren za biznis sa malim HE</vt:lpstr>
      <vt:lpstr>Biznis koji ne može propasti</vt:lpstr>
      <vt:lpstr>Ko je danas u poslu sa malim HE ?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</cp:revision>
  <cp:lastPrinted>2018-07-17T12:57:15Z</cp:lastPrinted>
  <dcterms:created xsi:type="dcterms:W3CDTF">2018-07-17T09:27:33Z</dcterms:created>
  <dcterms:modified xsi:type="dcterms:W3CDTF">2018-07-17T13:42:41Z</dcterms:modified>
</cp:coreProperties>
</file>