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5" r:id="rId2"/>
    <p:sldId id="309" r:id="rId3"/>
    <p:sldId id="347" r:id="rId4"/>
    <p:sldId id="354" r:id="rId5"/>
    <p:sldId id="355" r:id="rId6"/>
    <p:sldId id="340" r:id="rId7"/>
    <p:sldId id="348" r:id="rId8"/>
    <p:sldId id="353" r:id="rId9"/>
    <p:sldId id="326" r:id="rId10"/>
  </p:sldIdLst>
  <p:sldSz cx="12192000" cy="6858000"/>
  <p:notesSz cx="6735763" cy="9866313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6" autoAdjust="0"/>
    <p:restoredTop sz="94629" autoAdjust="0"/>
  </p:normalViewPr>
  <p:slideViewPr>
    <p:cSldViewPr showGuides="1">
      <p:cViewPr>
        <p:scale>
          <a:sx n="80" d="100"/>
          <a:sy n="80" d="100"/>
        </p:scale>
        <p:origin x="-1932" y="-7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34862385321101E-2"/>
          <c:y val="3.8461538461538464E-2"/>
          <c:w val="0.70557188952298389"/>
          <c:h val="0.67565213002220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Ukupan prihod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Iznos u milionima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9600000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Subvencije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Iznos u milionima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5300000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Trošak koncesije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Iznos u milionima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430000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865728"/>
        <c:axId val="40203328"/>
      </c:barChart>
      <c:catAx>
        <c:axId val="41865728"/>
        <c:scaling>
          <c:orientation val="minMax"/>
        </c:scaling>
        <c:delete val="0"/>
        <c:axPos val="b"/>
        <c:majorTickMark val="out"/>
        <c:minorTickMark val="none"/>
        <c:tickLblPos val="nextTo"/>
        <c:crossAx val="40203328"/>
        <c:crosses val="autoZero"/>
        <c:auto val="1"/>
        <c:lblAlgn val="ctr"/>
        <c:lblOffset val="100"/>
        <c:noMultiLvlLbl val="0"/>
      </c:catAx>
      <c:valAx>
        <c:axId val="4020332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186572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0.16514</cdr:x>
      <cdr:y>0.07692</cdr:y>
    </cdr:from>
    <cdr:to>
      <cdr:x>0.26606</cdr:x>
      <cdr:y>0.31517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1600" y="152400"/>
          <a:ext cx="838200" cy="472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ME" sz="1400" b="1" dirty="0" smtClean="0">
              <a:solidFill>
                <a:srgbClr val="FF0000"/>
              </a:solidFill>
            </a:rPr>
            <a:t>9,6 mil</a:t>
          </a:r>
          <a:endParaRPr lang="en-US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0.3211</cdr:x>
      <cdr:y>0.30769</cdr:y>
    </cdr:from>
    <cdr:to>
      <cdr:x>0.42202</cdr:x>
      <cdr:y>0.52529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67000" y="609600"/>
          <a:ext cx="838200" cy="4311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ME" sz="1400" b="1" dirty="0" smtClean="0">
              <a:solidFill>
                <a:srgbClr val="FF0000"/>
              </a:solidFill>
            </a:rPr>
            <a:t>5,3 mil</a:t>
          </a:r>
          <a:endParaRPr lang="en-US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0.51376</cdr:x>
      <cdr:y>0.56031</cdr:y>
    </cdr:from>
    <cdr:to>
      <cdr:x>0.62385</cdr:x>
      <cdr:y>0.70039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67200" y="121920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0.48624</cdr:x>
      <cdr:y>0.53846</cdr:y>
    </cdr:from>
    <cdr:to>
      <cdr:x>0.58716</cdr:x>
      <cdr:y>0.73541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38600" y="1066800"/>
          <a:ext cx="838200" cy="39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ME" sz="1400" b="1" dirty="0" smtClean="0">
              <a:solidFill>
                <a:srgbClr val="FF0000"/>
              </a:solidFill>
            </a:rPr>
            <a:t>0,43 mil</a:t>
          </a:r>
          <a:endParaRPr lang="en-US" sz="1100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en-US"/>
              <a:pPr/>
              <a:t>7/17/2018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pPr/>
              <a:t>7/17/2018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76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ME" sz="900" dirty="0" smtClean="0">
                <a:solidFill>
                  <a:srgbClr val="FF0000"/>
                </a:solidFill>
              </a:rPr>
              <a:t>Napomena: Ugovor za</a:t>
            </a:r>
            <a:r>
              <a:rPr lang="sr-Latn-ME" sz="900" baseline="0" dirty="0" smtClean="0">
                <a:solidFill>
                  <a:srgbClr val="FF0000"/>
                </a:solidFill>
              </a:rPr>
              <a:t> gradnju mHE u Budvi je u fazi mirovanja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34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sz="800" dirty="0" smtClean="0">
                <a:solidFill>
                  <a:srgbClr val="FF0000"/>
                </a:solidFill>
              </a:rPr>
              <a:t>Napomena: oslobođeni su plaćanja usluga balansiranja sistema, kao proizvođači električne energije ne plaćaju naknadu za priključenje na mrežu, ćime su privilegovani u odnosu</a:t>
            </a:r>
            <a:r>
              <a:rPr lang="sr-Latn-RS" sz="800" baseline="0" dirty="0" smtClean="0">
                <a:solidFill>
                  <a:srgbClr val="FF0000"/>
                </a:solidFill>
              </a:rPr>
              <a:t> na </a:t>
            </a:r>
            <a:r>
              <a:rPr lang="sr-Latn-RS" sz="900" dirty="0" smtClean="0">
                <a:solidFill>
                  <a:srgbClr val="FF0000"/>
                </a:solidFill>
              </a:rPr>
              <a:t> proizvođače koji su priključeni na prenosnu mrežu i plaćaju tu naknadu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34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34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34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ME" sz="900" dirty="0" smtClean="0">
                <a:solidFill>
                  <a:srgbClr val="FF0000"/>
                </a:solidFill>
              </a:rPr>
              <a:t>Napomena: COTEE nam nije još dostavio podatke za septembar </a:t>
            </a:r>
            <a:r>
              <a:rPr lang="sr-Latn-ME" sz="900" dirty="0" smtClean="0">
                <a:solidFill>
                  <a:srgbClr val="FF0000"/>
                </a:solidFill>
              </a:rPr>
              <a:t>2017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34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ME" sz="900" dirty="0" smtClean="0">
                <a:solidFill>
                  <a:srgbClr val="FF0000"/>
                </a:solidFill>
              </a:rPr>
              <a:t>Napomena: ove isplate obuhvataju i prva cetiri</a:t>
            </a:r>
            <a:r>
              <a:rPr lang="sr-Latn-ME" sz="900" baseline="0" dirty="0" smtClean="0">
                <a:solidFill>
                  <a:srgbClr val="FF0000"/>
                </a:solidFill>
              </a:rPr>
              <a:t> mjeseca 2018. </a:t>
            </a:r>
            <a:r>
              <a:rPr lang="sr-Latn-ME" sz="900" baseline="0" smtClean="0">
                <a:solidFill>
                  <a:srgbClr val="FF0000"/>
                </a:solidFill>
              </a:rPr>
              <a:t>godine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34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34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rge 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3319" cy="68579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5999" y="0"/>
            <a:ext cx="45732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0639" y="1600200"/>
            <a:ext cx="4573192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2">
                <a:solidFill>
                  <a:schemeClr val="tx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639" y="5562600"/>
            <a:ext cx="4573190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1" cap="none" baseline="0">
                <a:solidFill>
                  <a:schemeClr val="tx2"/>
                </a:solidFill>
              </a:defRPr>
            </a:lvl1pPr>
            <a:lvl2pPr marL="457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2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4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7/17/2018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609600"/>
            <a:ext cx="1981717" cy="5638800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609600"/>
            <a:ext cx="7393324" cy="5638800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7/17/2018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7/17/2018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447" y="1616075"/>
            <a:ext cx="7317103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1" b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7449" y="4495801"/>
            <a:ext cx="7317103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1" cap="none" baseline="0">
                <a:solidFill>
                  <a:schemeClr val="tx2"/>
                </a:solidFill>
              </a:defRPr>
            </a:lvl1pPr>
            <a:lvl2pPr marL="45733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6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2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40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7/17/2018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129" y="1828800"/>
            <a:ext cx="4420750" cy="4419600"/>
          </a:xfrm>
        </p:spPr>
        <p:txBody>
          <a:bodyPr>
            <a:normAutofit/>
          </a:bodyPr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 marL="2058017">
              <a:defRPr sz="1600"/>
            </a:lvl6pPr>
            <a:lvl7pPr marL="2058017">
              <a:defRPr sz="1600"/>
            </a:lvl7pPr>
            <a:lvl8pPr marL="2058017">
              <a:defRPr sz="1600"/>
            </a:lvl8pPr>
            <a:lvl9pPr marL="2058017"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761" y="1828800"/>
            <a:ext cx="4420751" cy="4419600"/>
          </a:xfrm>
        </p:spPr>
        <p:txBody>
          <a:bodyPr>
            <a:normAutofit/>
          </a:bodyPr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 marL="2058017">
              <a:defRPr sz="1600"/>
            </a:lvl6pPr>
            <a:lvl7pPr marL="2058017">
              <a:defRPr sz="1600"/>
            </a:lvl7pPr>
            <a:lvl8pPr marL="2058017">
              <a:defRPr sz="1600"/>
            </a:lvl8pPr>
            <a:lvl9pPr marL="2058017"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7/17/2018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8537" y="1828800"/>
            <a:ext cx="441770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1" b="0" cap="none" baseline="0">
                <a:solidFill>
                  <a:schemeClr val="tx2"/>
                </a:solidFill>
              </a:defRPr>
            </a:lvl1pPr>
            <a:lvl2pPr marL="457337" indent="0">
              <a:buNone/>
              <a:defRPr sz="2001" b="1"/>
            </a:lvl2pPr>
            <a:lvl3pPr marL="914674" indent="0">
              <a:buNone/>
              <a:defRPr sz="1801" b="1"/>
            </a:lvl3pPr>
            <a:lvl4pPr marL="1372011" indent="0">
              <a:buNone/>
              <a:defRPr sz="1600" b="1"/>
            </a:lvl4pPr>
            <a:lvl5pPr marL="1829349" indent="0">
              <a:buNone/>
              <a:defRPr sz="1600" b="1"/>
            </a:lvl5pPr>
            <a:lvl6pPr marL="2286686" indent="0">
              <a:buNone/>
              <a:defRPr sz="1600" b="1"/>
            </a:lvl6pPr>
            <a:lvl7pPr marL="2744023" indent="0">
              <a:buNone/>
              <a:defRPr sz="1600" b="1"/>
            </a:lvl7pPr>
            <a:lvl8pPr marL="3201360" indent="0">
              <a:buNone/>
              <a:defRPr sz="1600" b="1"/>
            </a:lvl8pPr>
            <a:lvl9pPr marL="3658697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8537" y="2743200"/>
            <a:ext cx="4417702" cy="3505200"/>
          </a:xfrm>
        </p:spPr>
        <p:txBody>
          <a:bodyPr>
            <a:normAutofit/>
          </a:bodyPr>
          <a:lstStyle>
            <a:lvl1pPr>
              <a:defRPr sz="2001"/>
            </a:lvl1pPr>
            <a:lvl2pPr>
              <a:defRPr sz="1801"/>
            </a:lvl2pPr>
            <a:lvl3pPr>
              <a:defRPr sz="1600"/>
            </a:lvl3pPr>
            <a:lvl4pPr>
              <a:defRPr sz="1400"/>
            </a:lvl4pPr>
            <a:lvl5pPr marL="2058017">
              <a:defRPr sz="1400"/>
            </a:lvl5pPr>
            <a:lvl6pPr marL="2058017">
              <a:defRPr sz="1400"/>
            </a:lvl6pPr>
            <a:lvl7pPr marL="2058017">
              <a:defRPr sz="1400"/>
            </a:lvl7pPr>
            <a:lvl8pPr marL="2058017">
              <a:defRPr sz="1400"/>
            </a:lvl8pPr>
            <a:lvl9pPr marL="2058017"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7219" y="1828800"/>
            <a:ext cx="441770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1" b="0" cap="none" baseline="0">
                <a:solidFill>
                  <a:schemeClr val="tx2"/>
                </a:solidFill>
              </a:defRPr>
            </a:lvl1pPr>
            <a:lvl2pPr marL="457337" indent="0">
              <a:buNone/>
              <a:defRPr sz="2001" b="1"/>
            </a:lvl2pPr>
            <a:lvl3pPr marL="914674" indent="0">
              <a:buNone/>
              <a:defRPr sz="1801" b="1"/>
            </a:lvl3pPr>
            <a:lvl4pPr marL="1372011" indent="0">
              <a:buNone/>
              <a:defRPr sz="1600" b="1"/>
            </a:lvl4pPr>
            <a:lvl5pPr marL="1829349" indent="0">
              <a:buNone/>
              <a:defRPr sz="1600" b="1"/>
            </a:lvl5pPr>
            <a:lvl6pPr marL="2286686" indent="0">
              <a:buNone/>
              <a:defRPr sz="1600" b="1"/>
            </a:lvl6pPr>
            <a:lvl7pPr marL="2744023" indent="0">
              <a:buNone/>
              <a:defRPr sz="1600" b="1"/>
            </a:lvl7pPr>
            <a:lvl8pPr marL="3201360" indent="0">
              <a:buNone/>
              <a:defRPr sz="1600" b="1"/>
            </a:lvl8pPr>
            <a:lvl9pPr marL="3658697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7219" y="2743200"/>
            <a:ext cx="4417702" cy="3505200"/>
          </a:xfrm>
        </p:spPr>
        <p:txBody>
          <a:bodyPr>
            <a:normAutofit/>
          </a:bodyPr>
          <a:lstStyle>
            <a:lvl1pPr>
              <a:defRPr sz="2001"/>
            </a:lvl1pPr>
            <a:lvl2pPr>
              <a:defRPr sz="1801"/>
            </a:lvl2pPr>
            <a:lvl3pPr>
              <a:defRPr sz="1600"/>
            </a:lvl3pPr>
            <a:lvl4pPr>
              <a:defRPr sz="1400"/>
            </a:lvl4pPr>
            <a:lvl5pPr marL="2058017">
              <a:defRPr sz="1400"/>
            </a:lvl5pPr>
            <a:lvl6pPr marL="2058017">
              <a:defRPr sz="1400"/>
            </a:lvl6pPr>
            <a:lvl7pPr marL="2058017">
              <a:defRPr sz="1400"/>
            </a:lvl7pPr>
            <a:lvl8pPr marL="2058017">
              <a:defRPr sz="1400"/>
            </a:lvl8pPr>
            <a:lvl9pPr marL="2058017"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7/17/2018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7/17/2018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rge ocean wave (semitransparent)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12191999" cy="685788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7/17/2018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129" y="588964"/>
            <a:ext cx="3658553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1" b="0">
                <a:solidFill>
                  <a:schemeClr val="tx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2" y="588964"/>
            <a:ext cx="5487829" cy="5580061"/>
          </a:xfrm>
        </p:spPr>
        <p:txBody>
          <a:bodyPr>
            <a:normAutofit/>
          </a:bodyPr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0129" y="3581400"/>
            <a:ext cx="3658553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1"/>
            </a:lvl1pPr>
            <a:lvl2pPr marL="457337" indent="0">
              <a:buNone/>
              <a:defRPr sz="1200"/>
            </a:lvl2pPr>
            <a:lvl3pPr marL="914674" indent="0">
              <a:buNone/>
              <a:defRPr sz="1000"/>
            </a:lvl3pPr>
            <a:lvl4pPr marL="1372011" indent="0">
              <a:buNone/>
              <a:defRPr sz="900"/>
            </a:lvl4pPr>
            <a:lvl5pPr marL="1829349" indent="0">
              <a:buNone/>
              <a:defRPr sz="900"/>
            </a:lvl5pPr>
            <a:lvl6pPr marL="2286686" indent="0">
              <a:buNone/>
              <a:defRPr sz="900"/>
            </a:lvl6pPr>
            <a:lvl7pPr marL="2744023" indent="0">
              <a:buNone/>
              <a:defRPr sz="900"/>
            </a:lvl7pPr>
            <a:lvl8pPr marL="3201360" indent="0">
              <a:buNone/>
              <a:defRPr sz="900"/>
            </a:lvl8pPr>
            <a:lvl9pPr marL="3658697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7/17/2018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49" y="588963"/>
            <a:ext cx="5487781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09137" y="805658"/>
            <a:ext cx="5061604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1"/>
            </a:lvl1pPr>
            <a:lvl2pPr marL="457337" indent="0">
              <a:buNone/>
              <a:defRPr sz="2801"/>
            </a:lvl2pPr>
            <a:lvl3pPr marL="914674" indent="0">
              <a:buNone/>
              <a:defRPr sz="2401"/>
            </a:lvl3pPr>
            <a:lvl4pPr marL="1372011" indent="0">
              <a:buNone/>
              <a:defRPr sz="2001"/>
            </a:lvl4pPr>
            <a:lvl5pPr marL="1829349" indent="0">
              <a:buNone/>
              <a:defRPr sz="2001"/>
            </a:lvl5pPr>
            <a:lvl6pPr marL="2286686" indent="0">
              <a:buNone/>
              <a:defRPr sz="2001"/>
            </a:lvl6pPr>
            <a:lvl7pPr marL="2744023" indent="0">
              <a:buNone/>
              <a:defRPr sz="2001"/>
            </a:lvl7pPr>
            <a:lvl8pPr marL="3201360" indent="0">
              <a:buNone/>
              <a:defRPr sz="2001"/>
            </a:lvl8pPr>
            <a:lvl9pPr marL="3658697" indent="0">
              <a:buNone/>
              <a:defRPr sz="2001"/>
            </a:lvl9pPr>
          </a:lstStyle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129" y="588963"/>
            <a:ext cx="3658553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i="0" baseline="0">
                <a:solidFill>
                  <a:schemeClr val="tx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0129" y="3581400"/>
            <a:ext cx="3658553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1"/>
            </a:lvl1pPr>
            <a:lvl2pPr marL="457337" indent="0">
              <a:buNone/>
              <a:defRPr sz="1200"/>
            </a:lvl2pPr>
            <a:lvl3pPr marL="914674" indent="0">
              <a:buNone/>
              <a:defRPr sz="1000"/>
            </a:lvl3pPr>
            <a:lvl4pPr marL="1372011" indent="0">
              <a:buNone/>
              <a:defRPr sz="900"/>
            </a:lvl4pPr>
            <a:lvl5pPr marL="1829349" indent="0">
              <a:buNone/>
              <a:defRPr sz="900"/>
            </a:lvl5pPr>
            <a:lvl6pPr marL="2286686" indent="0">
              <a:buNone/>
              <a:defRPr sz="900"/>
            </a:lvl6pPr>
            <a:lvl7pPr marL="2744023" indent="0">
              <a:buNone/>
              <a:defRPr sz="900"/>
            </a:lvl7pPr>
            <a:lvl8pPr marL="3201360" indent="0">
              <a:buNone/>
              <a:defRPr sz="900"/>
            </a:lvl8pPr>
            <a:lvl9pPr marL="3658697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7/17/2018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rge ocean wave (semitransparent)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12191999" cy="6857887"/>
          </a:xfrm>
          <a:prstGeom prst="rect">
            <a:avLst/>
          </a:prstGeom>
        </p:spPr>
      </p:pic>
      <p:pic>
        <p:nvPicPr>
          <p:cNvPr id="10" name="Picture 9" descr="Large ocean wav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5080" cy="6857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6418" y="0"/>
            <a:ext cx="22866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128" y="381000"/>
            <a:ext cx="9146383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128" y="1828800"/>
            <a:ext cx="914638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30155" y="6400800"/>
            <a:ext cx="154906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7/17/2018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0127" y="6400800"/>
            <a:ext cx="595638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9431" y="6400800"/>
            <a:ext cx="10670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674" rtl="0" eaLnBrk="1" latinLnBrk="0" hangingPunct="1">
        <a:lnSpc>
          <a:spcPct val="90000"/>
        </a:lnSpc>
        <a:spcBef>
          <a:spcPct val="0"/>
        </a:spcBef>
        <a:buNone/>
        <a:defRPr sz="36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905" indent="-223905" algn="l" defTabSz="914674" rtl="0" eaLnBrk="1" latinLnBrk="0" hangingPunct="1">
        <a:lnSpc>
          <a:spcPct val="90000"/>
        </a:lnSpc>
        <a:spcBef>
          <a:spcPts val="1801"/>
        </a:spcBef>
        <a:buSzPct val="80000"/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86006" indent="-228669" algn="l" defTabSz="914674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343" indent="-228669" algn="l" defTabSz="914674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680" indent="-228669" algn="l" defTabSz="914674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017" indent="-228669" algn="l" defTabSz="914674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354" indent="-228669" algn="l" defTabSz="914674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692" indent="-228669" algn="l" defTabSz="914674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30029" indent="-228669" algn="l" defTabSz="914674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366" indent="-228669" algn="l" defTabSz="914674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3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674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1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349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6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3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36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010638" y="1600200"/>
            <a:ext cx="4952761" cy="3733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000" b="1" dirty="0" smtClean="0">
                <a:solidFill>
                  <a:srgbClr val="C00000"/>
                </a:solidFill>
                <a:latin typeface="Calibri" pitchFamily="34" charset="0"/>
              </a:rPr>
              <a:t>UTICAJ </a:t>
            </a:r>
            <a:r>
              <a:rPr lang="sr-Latn-RS" sz="5000" b="1" dirty="0" smtClean="0">
                <a:solidFill>
                  <a:srgbClr val="C00000"/>
                </a:solidFill>
                <a:latin typeface="Calibri" pitchFamily="34" charset="0"/>
              </a:rPr>
              <a:t>PROJEKATA MHE </a:t>
            </a:r>
            <a:r>
              <a:rPr lang="en-US" sz="5000" b="1" dirty="0" smtClean="0">
                <a:solidFill>
                  <a:srgbClr val="C00000"/>
                </a:solidFill>
                <a:latin typeface="Calibri" pitchFamily="34" charset="0"/>
              </a:rPr>
              <a:t>NA RA</a:t>
            </a:r>
            <a:r>
              <a:rPr lang="sr-Latn-ME" sz="5000" b="1" dirty="0" smtClean="0">
                <a:solidFill>
                  <a:srgbClr val="C00000"/>
                </a:solidFill>
                <a:latin typeface="Calibri" pitchFamily="34" charset="0"/>
              </a:rPr>
              <a:t>Č</a:t>
            </a:r>
            <a:r>
              <a:rPr lang="en-US" sz="5000" b="1" dirty="0" smtClean="0">
                <a:solidFill>
                  <a:srgbClr val="C00000"/>
                </a:solidFill>
                <a:latin typeface="Calibri" pitchFamily="34" charset="0"/>
              </a:rPr>
              <a:t>UNE </a:t>
            </a:r>
            <a:r>
              <a:rPr lang="sr-Latn-ME" sz="5000" b="1" dirty="0" smtClean="0">
                <a:solidFill>
                  <a:srgbClr val="C00000"/>
                </a:solidFill>
                <a:latin typeface="Calibri" pitchFamily="34" charset="0"/>
              </a:rPr>
              <a:t>POTROŠAČA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r-Latn-ME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sr-Latn-ME" dirty="0" smtClean="0">
                <a:solidFill>
                  <a:srgbClr val="002060"/>
                </a:solidFill>
                <a:latin typeface="Calibri" pitchFamily="34" charset="0"/>
              </a:rPr>
              <a:t>Podgorica, jul 2018. godine</a:t>
            </a:r>
            <a:endParaRPr lang="it-IT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" name="Picture 4" descr="MANS - Logo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152400"/>
            <a:ext cx="685800" cy="969264"/>
          </a:xfrm>
          <a:prstGeom prst="rect">
            <a:avLst/>
          </a:prstGeom>
        </p:spPr>
      </p:pic>
      <p:sp>
        <p:nvSpPr>
          <p:cNvPr id="6" name="Subtitle 3"/>
          <p:cNvSpPr txBox="1">
            <a:spLocks/>
          </p:cNvSpPr>
          <p:nvPr/>
        </p:nvSpPr>
        <p:spPr>
          <a:xfrm>
            <a:off x="7730870" y="372035"/>
            <a:ext cx="3887390" cy="835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6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itchFamily="34" charset="0"/>
              <a:buNone/>
              <a:tabLst/>
              <a:defRPr/>
            </a:pPr>
            <a:r>
              <a:rPr kumimoji="0" lang="sr-Latn-ME" sz="2001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ISTRAŽIVAČKI CENTAR</a:t>
            </a:r>
            <a:r>
              <a:rPr kumimoji="0" lang="sr-Latn-ME" sz="2001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MANS-a</a:t>
            </a:r>
          </a:p>
          <a:p>
            <a:pPr marL="0" marR="0" lvl="0" indent="0" defTabSz="9146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itchFamily="34" charset="0"/>
              <a:buNone/>
              <a:tabLst/>
              <a:defRPr/>
            </a:pPr>
            <a:endParaRPr lang="sr-Latn-ME" sz="200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marR="0" lvl="0" indent="0" defTabSz="9146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itchFamily="34" charset="0"/>
              <a:buNone/>
              <a:tabLst/>
              <a:defRPr/>
            </a:pPr>
            <a:r>
              <a:rPr lang="sr-Latn-ME" sz="2001" dirty="0" smtClean="0">
                <a:solidFill>
                  <a:srgbClr val="002060"/>
                </a:solidFill>
                <a:latin typeface="Calibri" pitchFamily="34" charset="0"/>
              </a:rPr>
              <a:t>Ines Mrdović, koordinatorka </a:t>
            </a:r>
          </a:p>
          <a:p>
            <a:pPr marL="0" marR="0" lvl="0" indent="0" defTabSz="9146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itchFamily="34" charset="0"/>
              <a:buNone/>
              <a:tabLst/>
              <a:defRPr/>
            </a:pPr>
            <a:endParaRPr kumimoji="0" lang="sr-Latn-ME" sz="2001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6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itchFamily="34" charset="0"/>
              <a:buNone/>
              <a:tabLst/>
              <a:defRPr/>
            </a:pPr>
            <a:endParaRPr kumimoji="0" lang="it-IT" sz="2001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617" y="304800"/>
            <a:ext cx="9146383" cy="1219200"/>
          </a:xfrm>
        </p:spPr>
        <p:txBody>
          <a:bodyPr/>
          <a:lstStyle/>
          <a:p>
            <a:pPr algn="ctr"/>
            <a:r>
              <a:rPr lang="sr-Latn-ME" b="1" dirty="0" smtClean="0">
                <a:solidFill>
                  <a:srgbClr val="FF0000"/>
                </a:solidFill>
                <a:latin typeface="Calibri" pitchFamily="34" charset="0"/>
              </a:rPr>
              <a:t>ODOBRENE I IZGRAĐENE MHE U CRNOJ GORI</a:t>
            </a:r>
            <a:endParaRPr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57400" y="1905000"/>
            <a:ext cx="9146383" cy="4419600"/>
          </a:xfrm>
        </p:spPr>
        <p:txBody>
          <a:bodyPr>
            <a:noAutofit/>
          </a:bodyPr>
          <a:lstStyle/>
          <a:p>
            <a:endParaRPr lang="sr-Latn-ME" sz="2800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sr-Latn-ME" sz="2800" dirty="0" smtClean="0">
                <a:solidFill>
                  <a:srgbClr val="002060"/>
                </a:solidFill>
                <a:latin typeface="Calibri" pitchFamily="34" charset="0"/>
              </a:rPr>
              <a:t>V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</a:rPr>
              <a:t>lada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</a:rPr>
              <a:t>odobrila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</a:rPr>
              <a:t>gradnju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sr-Latn-ME" sz="2800" b="1" u="sng" dirty="0" smtClean="0">
                <a:solidFill>
                  <a:srgbClr val="FF0000"/>
                </a:solidFill>
                <a:latin typeface="Calibri" pitchFamily="34" charset="0"/>
              </a:rPr>
              <a:t>57 MHE</a:t>
            </a:r>
          </a:p>
          <a:p>
            <a:r>
              <a:rPr lang="sr-Latn-ME" sz="2800" dirty="0" smtClean="0">
                <a:solidFill>
                  <a:srgbClr val="002060"/>
                </a:solidFill>
                <a:latin typeface="Calibri" pitchFamily="34" charset="0"/>
              </a:rPr>
              <a:t>D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</a:rPr>
              <a:t>o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</a:rPr>
              <a:t>sredine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sr-Latn-ME" sz="2800" dirty="0" smtClean="0">
                <a:solidFill>
                  <a:srgbClr val="002060"/>
                </a:solidFill>
                <a:latin typeface="Calibri" pitchFamily="34" charset="0"/>
              </a:rPr>
              <a:t>2018 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</a:rPr>
              <a:t>u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</a:rPr>
              <a:t>pogonu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sr-Latn-ME" sz="2800" b="1" u="sng" dirty="0" smtClean="0">
                <a:solidFill>
                  <a:srgbClr val="FF0000"/>
                </a:solidFill>
                <a:latin typeface="Calibri" pitchFamily="34" charset="0"/>
              </a:rPr>
              <a:t>12 MHE</a:t>
            </a:r>
          </a:p>
          <a:p>
            <a:r>
              <a:rPr lang="sr-Latn-ME" sz="2800" dirty="0" smtClean="0">
                <a:solidFill>
                  <a:srgbClr val="002060"/>
                </a:solidFill>
                <a:latin typeface="Calibri" pitchFamily="34" charset="0"/>
              </a:rPr>
              <a:t>G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</a:rPr>
              <a:t>radnja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</a:rPr>
              <a:t>odobrena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</a:rPr>
              <a:t> u </a:t>
            </a:r>
            <a:r>
              <a:rPr lang="sr-Latn-ME" sz="2800" b="1" u="sng" dirty="0" smtClean="0">
                <a:solidFill>
                  <a:srgbClr val="FF0000"/>
                </a:solidFill>
                <a:latin typeface="Calibri" pitchFamily="34" charset="0"/>
              </a:rPr>
              <a:t>8 </a:t>
            </a:r>
            <a:r>
              <a:rPr lang="en-US" sz="2800" b="1" u="sng" dirty="0" smtClean="0">
                <a:solidFill>
                  <a:srgbClr val="FF0000"/>
                </a:solidFill>
                <a:latin typeface="Calibri" pitchFamily="34" charset="0"/>
              </a:rPr>
              <a:t>op</a:t>
            </a:r>
            <a:r>
              <a:rPr lang="sr-Latn-ME" sz="2800" b="1" u="sng" dirty="0" smtClean="0">
                <a:solidFill>
                  <a:srgbClr val="FF0000"/>
                </a:solidFill>
                <a:latin typeface="Calibri" pitchFamily="34" charset="0"/>
              </a:rPr>
              <a:t>š</a:t>
            </a:r>
            <a:r>
              <a:rPr lang="en-US" sz="2800" b="1" u="sng" dirty="0" err="1" smtClean="0">
                <a:solidFill>
                  <a:srgbClr val="FF0000"/>
                </a:solidFill>
                <a:latin typeface="Calibri" pitchFamily="34" charset="0"/>
              </a:rPr>
              <a:t>tina</a:t>
            </a:r>
            <a:r>
              <a:rPr lang="en-US" sz="2800" b="1" u="sng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sr-Latn-ME" sz="2800" b="1" u="sng" dirty="0" smtClean="0">
                <a:solidFill>
                  <a:srgbClr val="FF0000"/>
                </a:solidFill>
                <a:latin typeface="Calibri" pitchFamily="34" charset="0"/>
              </a:rPr>
              <a:t>na sjeveru </a:t>
            </a:r>
            <a:r>
              <a:rPr lang="sr-Latn-ME" sz="28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sr-Latn-ME" sz="2800" dirty="0" smtClean="0">
                <a:solidFill>
                  <a:srgbClr val="002060"/>
                </a:solidFill>
                <a:latin typeface="Calibri" pitchFamily="34" charset="0"/>
              </a:rPr>
              <a:t>(Berane, Plav, Andrijevica, Kolašin, Mojkovac, Bijelo Polje, Šavnik, Plužine) i </a:t>
            </a:r>
            <a:r>
              <a:rPr lang="sr-Latn-ME" sz="2800" b="1" u="sng" dirty="0" smtClean="0">
                <a:solidFill>
                  <a:srgbClr val="FF0000"/>
                </a:solidFill>
                <a:latin typeface="Calibri" pitchFamily="34" charset="0"/>
              </a:rPr>
              <a:t>1 opštini na primorju </a:t>
            </a:r>
            <a:r>
              <a:rPr lang="sr-Latn-ME" sz="2800" u="sng" dirty="0" smtClean="0">
                <a:solidFill>
                  <a:srgbClr val="002060"/>
                </a:solidFill>
                <a:latin typeface="Calibri" pitchFamily="34" charset="0"/>
              </a:rPr>
              <a:t>(Budva)</a:t>
            </a:r>
            <a:r>
              <a:rPr lang="sr-Latn-ME" sz="28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21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617" y="304800"/>
            <a:ext cx="9146383" cy="1219200"/>
          </a:xfrm>
        </p:spPr>
        <p:txBody>
          <a:bodyPr/>
          <a:lstStyle/>
          <a:p>
            <a:pPr algn="ctr"/>
            <a:r>
              <a:rPr lang="sr-Latn-ME" b="1" dirty="0" smtClean="0">
                <a:solidFill>
                  <a:srgbClr val="FF0000"/>
                </a:solidFill>
                <a:latin typeface="Calibri" pitchFamily="34" charset="0"/>
              </a:rPr>
              <a:t>KLJUČNE POVLASTICE ZA PROIZVOĐAČE MHE </a:t>
            </a:r>
            <a:endParaRPr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57400" y="1905000"/>
            <a:ext cx="9146383" cy="4419600"/>
          </a:xfrm>
        </p:spPr>
        <p:txBody>
          <a:bodyPr>
            <a:noAutofit/>
          </a:bodyPr>
          <a:lstStyle/>
          <a:p>
            <a:endParaRPr lang="sr-Latn-ME" sz="2800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sr-Latn-ME" sz="2800" dirty="0" smtClean="0">
                <a:solidFill>
                  <a:srgbClr val="002060"/>
                </a:solidFill>
                <a:latin typeface="Calibri" pitchFamily="34" charset="0"/>
              </a:rPr>
              <a:t>Subvencije za proizvedenu električnu energiju – period 12 godina – plaćaju potrošači</a:t>
            </a:r>
          </a:p>
          <a:p>
            <a:r>
              <a:rPr lang="sr-Latn-ME" sz="2800" dirty="0" smtClean="0">
                <a:solidFill>
                  <a:srgbClr val="002060"/>
                </a:solidFill>
                <a:latin typeface="Calibri" pitchFamily="34" charset="0"/>
              </a:rPr>
              <a:t>Obavezan otkup električne energije</a:t>
            </a:r>
          </a:p>
          <a:p>
            <a:r>
              <a:rPr lang="sr-Latn-ME" sz="2800" dirty="0" smtClean="0">
                <a:solidFill>
                  <a:srgbClr val="002060"/>
                </a:solidFill>
                <a:latin typeface="Calibri" pitchFamily="34" charset="0"/>
              </a:rPr>
              <a:t>Prvenstvo u preuzimanju električne energije u sistem</a:t>
            </a:r>
          </a:p>
          <a:p>
            <a:endParaRPr lang="sr-Latn-ME" sz="2800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4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617" y="304800"/>
            <a:ext cx="9146383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sr-Latn-ME" b="1" dirty="0" smtClean="0">
                <a:solidFill>
                  <a:srgbClr val="FF0000"/>
                </a:solidFill>
                <a:latin typeface="Calibri" pitchFamily="34" charset="0"/>
              </a:rPr>
              <a:t>ODNOS PRIHODA I SUBVENCIJA, PLAĆENE KONCESIJE </a:t>
            </a:r>
            <a:br>
              <a:rPr lang="sr-Latn-ME" b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sr-Latn-ME" b="1" dirty="0" smtClean="0">
                <a:solidFill>
                  <a:srgbClr val="FF0000"/>
                </a:solidFill>
                <a:latin typeface="Calibri" pitchFamily="34" charset="0"/>
              </a:rPr>
              <a:t>(2014 – 2017)</a:t>
            </a:r>
            <a:endParaRPr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57400" y="1676400"/>
            <a:ext cx="9146383" cy="4495800"/>
          </a:xfrm>
        </p:spPr>
        <p:txBody>
          <a:bodyPr>
            <a:noAutofit/>
          </a:bodyPr>
          <a:lstStyle/>
          <a:p>
            <a:r>
              <a:rPr lang="sr-Latn-ME" sz="2000" dirty="0" smtClean="0">
                <a:solidFill>
                  <a:srgbClr val="002060"/>
                </a:solidFill>
                <a:latin typeface="Calibri" pitchFamily="34" charset="0"/>
              </a:rPr>
              <a:t>Subvencije koje plaćaju potrošači čine </a:t>
            </a:r>
            <a:r>
              <a:rPr lang="sr-Latn-ME" sz="2000" b="1" dirty="0" smtClean="0">
                <a:solidFill>
                  <a:srgbClr val="FF0000"/>
                </a:solidFill>
                <a:latin typeface="Calibri" pitchFamily="34" charset="0"/>
              </a:rPr>
              <a:t>VIŠE OD POLOVINE </a:t>
            </a:r>
            <a:r>
              <a:rPr lang="sr-Latn-ME" sz="2000" dirty="0" smtClean="0">
                <a:solidFill>
                  <a:srgbClr val="002060"/>
                </a:solidFill>
                <a:latin typeface="Calibri" pitchFamily="34" charset="0"/>
              </a:rPr>
              <a:t>ukupnih prihoda vlasnika mHE</a:t>
            </a:r>
          </a:p>
          <a:p>
            <a:r>
              <a:rPr lang="sr-Latn-ME" sz="2000" dirty="0" smtClean="0">
                <a:solidFill>
                  <a:srgbClr val="002060"/>
                </a:solidFill>
                <a:latin typeface="Calibri" pitchFamily="34" charset="0"/>
              </a:rPr>
              <a:t>Te firme su državi platile </a:t>
            </a:r>
            <a:r>
              <a:rPr lang="sr-Latn-ME" sz="2000" b="1" dirty="0" smtClean="0">
                <a:solidFill>
                  <a:srgbClr val="FF0000"/>
                </a:solidFill>
                <a:latin typeface="Calibri" pitchFamily="34" charset="0"/>
              </a:rPr>
              <a:t>12 PUTA MANJE </a:t>
            </a:r>
            <a:r>
              <a:rPr lang="sr-Latn-ME" sz="2000" dirty="0" smtClean="0">
                <a:solidFill>
                  <a:srgbClr val="002060"/>
                </a:solidFill>
                <a:latin typeface="Calibri" pitchFamily="34" charset="0"/>
              </a:rPr>
              <a:t>za koncesije u odnosu na subvencije koje su platili potrošači</a:t>
            </a:r>
          </a:p>
          <a:p>
            <a:endParaRPr lang="sr-Latn-ME" sz="2800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sr-Latn-ME" sz="2800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sr-Latn-ME" sz="2800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612364361"/>
              </p:ext>
            </p:extLst>
          </p:nvPr>
        </p:nvGraphicFramePr>
        <p:xfrm>
          <a:off x="2057400" y="3505200"/>
          <a:ext cx="83058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130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617" y="304800"/>
            <a:ext cx="9146383" cy="1219200"/>
          </a:xfrm>
        </p:spPr>
        <p:txBody>
          <a:bodyPr>
            <a:normAutofit/>
          </a:bodyPr>
          <a:lstStyle/>
          <a:p>
            <a:pPr algn="ctr"/>
            <a:r>
              <a:rPr lang="sr-Latn-RS" sz="3200" b="1" dirty="0">
                <a:solidFill>
                  <a:srgbClr val="FF0000"/>
                </a:solidFill>
                <a:latin typeface="Calibri" pitchFamily="34" charset="0"/>
              </a:rPr>
              <a:t>UTICAJ NA </a:t>
            </a:r>
            <a:r>
              <a:rPr lang="sr-Latn-RS" sz="3200" b="1" dirty="0" smtClean="0">
                <a:solidFill>
                  <a:srgbClr val="FF0000"/>
                </a:solidFill>
                <a:latin typeface="Calibri" pitchFamily="34" charset="0"/>
              </a:rPr>
              <a:t>ZAPOŠLJAVANJE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b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sr-Latn-ME" sz="3200" b="1" dirty="0" smtClean="0">
                <a:solidFill>
                  <a:srgbClr val="FF0000"/>
                </a:solidFill>
                <a:latin typeface="Calibri" pitchFamily="34" charset="0"/>
              </a:rPr>
              <a:t>(kraj 2017)</a:t>
            </a:r>
            <a:endParaRPr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57400" y="1676400"/>
            <a:ext cx="9146383" cy="4495800"/>
          </a:xfrm>
        </p:spPr>
        <p:txBody>
          <a:bodyPr>
            <a:noAutofit/>
          </a:bodyPr>
          <a:lstStyle/>
          <a:p>
            <a:endParaRPr lang="sr-Latn-ME" sz="2800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sr-Latn-ME" sz="2800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893491"/>
              </p:ext>
            </p:extLst>
          </p:nvPr>
        </p:nvGraphicFramePr>
        <p:xfrm>
          <a:off x="2057400" y="2362200"/>
          <a:ext cx="8128000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ME" dirty="0" smtClean="0"/>
                        <a:t>FIRMA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 smtClean="0"/>
                        <a:t>BROJ ZAPOSLENIH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ME" dirty="0" smtClean="0"/>
                        <a:t>HIDROENERGIJA MONTENEGRO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ME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ME" dirty="0" smtClean="0"/>
                        <a:t>KRONOR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ME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ME" dirty="0" smtClean="0"/>
                        <a:t>IGMA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ME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ME" dirty="0" smtClean="0"/>
                        <a:t>SYNERGY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ME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ME" b="1" dirty="0" smtClean="0"/>
                        <a:t>UKUPNO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ME" b="1" dirty="0" smtClean="0"/>
                        <a:t>18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30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617" y="304800"/>
            <a:ext cx="9146383" cy="1219200"/>
          </a:xfrm>
        </p:spPr>
        <p:txBody>
          <a:bodyPr>
            <a:normAutofit/>
          </a:bodyPr>
          <a:lstStyle/>
          <a:p>
            <a:pPr algn="ctr"/>
            <a:r>
              <a:rPr lang="sr-Latn-ME" sz="3200" b="1" dirty="0" smtClean="0">
                <a:solidFill>
                  <a:srgbClr val="FF0000"/>
                </a:solidFill>
                <a:latin typeface="Calibri" pitchFamily="34" charset="0"/>
              </a:rPr>
              <a:t>ZA SAMO 4 MJESECA 2018. POTROŠAČI PLATILI 2 MILIONA ZA SUBVENCIJE</a:t>
            </a:r>
            <a:endParaRPr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33600" y="1524000"/>
            <a:ext cx="8991601" cy="4724400"/>
          </a:xfrm>
        </p:spPr>
        <p:txBody>
          <a:bodyPr>
            <a:noAutofit/>
          </a:bodyPr>
          <a:lstStyle/>
          <a:p>
            <a:endParaRPr lang="sr-Latn-ME" sz="2800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sr-Latn-ME" sz="2400" dirty="0" smtClean="0">
                <a:solidFill>
                  <a:srgbClr val="002060"/>
                </a:solidFill>
                <a:latin typeface="Calibri" pitchFamily="34" charset="0"/>
              </a:rPr>
              <a:t>za 4 godine i 4 mjeseca </a:t>
            </a:r>
            <a:r>
              <a:rPr lang="sr-Latn-ME" sz="2400" b="1" u="sng" dirty="0" smtClean="0">
                <a:solidFill>
                  <a:srgbClr val="FF0000"/>
                </a:solidFill>
                <a:latin typeface="Calibri" pitchFamily="34" charset="0"/>
              </a:rPr>
              <a:t>plaćeno 7,3 miliona subvencija</a:t>
            </a:r>
            <a:endParaRPr lang="sr-Latn-ME" sz="2400" b="1" u="sng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sr-Latn-ME" sz="2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sr-Latn-ME" sz="2800" dirty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sr-Latn-ME" sz="2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sr-Latn-ME" sz="2800" dirty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sr-Latn-ME" sz="2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sr-Latn-ME" sz="1200" dirty="0" smtClean="0">
                <a:solidFill>
                  <a:srgbClr val="002060"/>
                </a:solidFill>
                <a:latin typeface="Calibri" pitchFamily="34" charset="0"/>
              </a:rPr>
              <a:t>*Podaci za 2017. ne uključuju septembar, jer MANS nije u njihovom posjedu</a:t>
            </a:r>
            <a:endParaRPr lang="sr-Latn-ME" sz="1200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821569"/>
              </p:ext>
            </p:extLst>
          </p:nvPr>
        </p:nvGraphicFramePr>
        <p:xfrm>
          <a:off x="2514600" y="2971800"/>
          <a:ext cx="8331201" cy="2590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77067"/>
                <a:gridCol w="2777067"/>
                <a:gridCol w="2777067"/>
              </a:tblGrid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sr-Latn-ME" sz="1600" dirty="0" smtClean="0"/>
                        <a:t>GODINA</a:t>
                      </a:r>
                      <a:endParaRPr lang="en-US" sz="1600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600" dirty="0" smtClean="0"/>
                        <a:t>BROJ MHE</a:t>
                      </a:r>
                      <a:endParaRPr lang="en-US" sz="1600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600" dirty="0" smtClean="0"/>
                        <a:t>IZNOS SUBVENCIJE</a:t>
                      </a:r>
                      <a:endParaRPr lang="en-US" sz="1600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sr-Latn-ME" sz="1600" dirty="0" smtClean="0"/>
                        <a:t>2014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600" dirty="0" smtClean="0"/>
                        <a:t>1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600" dirty="0" smtClean="0"/>
                        <a:t>0,08 mil</a:t>
                      </a:r>
                      <a:endParaRPr lang="en-US" sz="1600" dirty="0"/>
                    </a:p>
                  </a:txBody>
                  <a:tcPr/>
                </a:tc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sr-Latn-ME" sz="1600" dirty="0" smtClean="0"/>
                        <a:t>2015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600" dirty="0" smtClean="0"/>
                        <a:t>7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600" dirty="0" smtClean="0"/>
                        <a:t>0,62 mil</a:t>
                      </a:r>
                      <a:endParaRPr lang="en-US" sz="1600" dirty="0"/>
                    </a:p>
                  </a:txBody>
                  <a:tcPr/>
                </a:tc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sr-Latn-ME" sz="1600" dirty="0" smtClean="0"/>
                        <a:t>2016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600" dirty="0" smtClean="0"/>
                        <a:t>2,3 </a:t>
                      </a:r>
                      <a:r>
                        <a:rPr lang="sr-Latn-ME" sz="1600" dirty="0" smtClean="0"/>
                        <a:t>mil</a:t>
                      </a:r>
                      <a:endParaRPr lang="en-US" sz="1600" dirty="0"/>
                    </a:p>
                  </a:txBody>
                  <a:tcPr/>
                </a:tc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sr-Latn-ME" sz="1600" dirty="0" smtClean="0"/>
                        <a:t> </a:t>
                      </a:r>
                      <a:r>
                        <a:rPr lang="sr-Latn-ME" sz="1600" baseline="0" dirty="0" smtClean="0"/>
                        <a:t> </a:t>
                      </a:r>
                      <a:r>
                        <a:rPr lang="sr-Latn-ME" sz="1600" dirty="0" smtClean="0"/>
                        <a:t>2017*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600" dirty="0" smtClean="0"/>
                        <a:t>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600" dirty="0" smtClean="0"/>
                        <a:t>2,4 </a:t>
                      </a:r>
                      <a:r>
                        <a:rPr lang="sr-Latn-ME" sz="1600" dirty="0" smtClean="0"/>
                        <a:t>mil</a:t>
                      </a:r>
                      <a:endParaRPr lang="en-US" sz="1600" dirty="0"/>
                    </a:p>
                  </a:txBody>
                  <a:tcPr/>
                </a:tc>
              </a:tr>
              <a:tr h="368531">
                <a:tc>
                  <a:txBody>
                    <a:bodyPr/>
                    <a:lstStyle/>
                    <a:p>
                      <a:pPr algn="ctr"/>
                      <a:r>
                        <a:rPr lang="sr-Latn-ME" sz="1600" dirty="0" smtClean="0"/>
                        <a:t>2018 </a:t>
                      </a:r>
                    </a:p>
                    <a:p>
                      <a:pPr algn="ctr"/>
                      <a:r>
                        <a:rPr lang="sr-Latn-ME" sz="1600" dirty="0" smtClean="0"/>
                        <a:t>(četiri mjeseca)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600" dirty="0" smtClean="0"/>
                        <a:t>1,9 </a:t>
                      </a:r>
                      <a:r>
                        <a:rPr lang="sr-Latn-ME" sz="1600" dirty="0" smtClean="0"/>
                        <a:t>mil</a:t>
                      </a:r>
                      <a:endParaRPr lang="en-US" sz="1600" dirty="0"/>
                    </a:p>
                  </a:txBody>
                  <a:tcPr/>
                </a:tc>
              </a:tr>
              <a:tr h="249382">
                <a:tc gridSpan="2">
                  <a:txBody>
                    <a:bodyPr/>
                    <a:lstStyle/>
                    <a:p>
                      <a:pPr algn="ctr"/>
                      <a:r>
                        <a:rPr lang="sr-Latn-ME" sz="1600" b="1" dirty="0" smtClean="0"/>
                        <a:t>UKUPNO</a:t>
                      </a:r>
                      <a:endParaRPr 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600" b="1" dirty="0" smtClean="0"/>
                        <a:t>7,3 miliona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23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617" y="304800"/>
            <a:ext cx="9146383" cy="1219200"/>
          </a:xfrm>
        </p:spPr>
        <p:txBody>
          <a:bodyPr/>
          <a:lstStyle/>
          <a:p>
            <a:pPr algn="ctr"/>
            <a:r>
              <a:rPr lang="sr-Latn-ME" b="1" dirty="0" smtClean="0">
                <a:solidFill>
                  <a:srgbClr val="FF0000"/>
                </a:solidFill>
                <a:latin typeface="Calibri" pitchFamily="34" charset="0"/>
              </a:rPr>
              <a:t>KOME SMO PLATILI 7,3 MILIONA SUBVENCIJA</a:t>
            </a:r>
            <a:endParaRPr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33600" y="1524000"/>
            <a:ext cx="9146383" cy="4419600"/>
          </a:xfrm>
        </p:spPr>
        <p:txBody>
          <a:bodyPr>
            <a:noAutofit/>
          </a:bodyPr>
          <a:lstStyle/>
          <a:p>
            <a:endParaRPr lang="sr-Latn-ME" sz="2800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sr-Latn-ME" sz="2800" dirty="0" smtClean="0">
                <a:solidFill>
                  <a:srgbClr val="002060"/>
                </a:solidFill>
                <a:latin typeface="Calibri" pitchFamily="34" charset="0"/>
              </a:rPr>
              <a:t>Hidroenergija Montenegro (6 mHE) – 4,7 miliona</a:t>
            </a:r>
          </a:p>
          <a:p>
            <a:r>
              <a:rPr lang="sr-Latn-ME" sz="2800" dirty="0" smtClean="0">
                <a:solidFill>
                  <a:srgbClr val="002060"/>
                </a:solidFill>
                <a:latin typeface="Calibri" pitchFamily="34" charset="0"/>
              </a:rPr>
              <a:t>Kronor (2 mHE) – 1,1 miliona</a:t>
            </a:r>
          </a:p>
          <a:p>
            <a:r>
              <a:rPr lang="sr-Latn-ME" sz="2800" dirty="0" smtClean="0">
                <a:solidFill>
                  <a:srgbClr val="002060"/>
                </a:solidFill>
                <a:latin typeface="Calibri" pitchFamily="34" charset="0"/>
              </a:rPr>
              <a:t>Igma Energy (2 mHE) – </a:t>
            </a:r>
            <a:r>
              <a:rPr lang="sr-Latn-ME" sz="2800" dirty="0" smtClean="0">
                <a:solidFill>
                  <a:srgbClr val="002060"/>
                </a:solidFill>
                <a:latin typeface="Calibri" pitchFamily="34" charset="0"/>
              </a:rPr>
              <a:t>0,7 hiljada</a:t>
            </a:r>
            <a:endParaRPr lang="sr-Latn-ME" sz="2800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sr-Latn-ME" sz="2800" dirty="0" smtClean="0">
                <a:solidFill>
                  <a:srgbClr val="002060"/>
                </a:solidFill>
                <a:latin typeface="Calibri" pitchFamily="34" charset="0"/>
              </a:rPr>
              <a:t>Synergy (2 mHE) – </a:t>
            </a:r>
            <a:r>
              <a:rPr lang="sr-Latn-ME" sz="2800" dirty="0" smtClean="0">
                <a:solidFill>
                  <a:srgbClr val="002060"/>
                </a:solidFill>
                <a:latin typeface="Calibri" pitchFamily="34" charset="0"/>
              </a:rPr>
              <a:t>0,68 </a:t>
            </a:r>
            <a:r>
              <a:rPr lang="sr-Latn-ME" sz="2800" dirty="0" smtClean="0">
                <a:solidFill>
                  <a:srgbClr val="002060"/>
                </a:solidFill>
                <a:latin typeface="Calibri" pitchFamily="34" charset="0"/>
              </a:rPr>
              <a:t>hiljada</a:t>
            </a:r>
          </a:p>
          <a:p>
            <a:endParaRPr lang="sr-Latn-ME" sz="2800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53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617" y="304800"/>
            <a:ext cx="9146383" cy="990600"/>
          </a:xfrm>
        </p:spPr>
        <p:txBody>
          <a:bodyPr/>
          <a:lstStyle/>
          <a:p>
            <a:pPr algn="ctr"/>
            <a:r>
              <a:rPr lang="sr-Latn-RS" sz="3200" b="1" dirty="0" smtClean="0">
                <a:solidFill>
                  <a:srgbClr val="FF0000"/>
                </a:solidFill>
                <a:latin typeface="Calibri" pitchFamily="34" charset="0"/>
              </a:rPr>
              <a:t>KORIST LOKALNIH ZAJEDNICA </a:t>
            </a:r>
            <a:endParaRPr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33600" y="1524000"/>
            <a:ext cx="9146383" cy="4419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r-Latn-ME" sz="2800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sr-Latn-ME" sz="2800" dirty="0" smtClean="0">
                <a:solidFill>
                  <a:srgbClr val="002060"/>
                </a:solidFill>
                <a:latin typeface="Calibri" pitchFamily="34" charset="0"/>
              </a:rPr>
              <a:t>„</a:t>
            </a:r>
            <a:r>
              <a:rPr lang="sr-Latn-ME" sz="2800" dirty="0" smtClean="0">
                <a:solidFill>
                  <a:srgbClr val="FF0000"/>
                </a:solidFill>
                <a:latin typeface="Calibri" pitchFamily="34" charset="0"/>
              </a:rPr>
              <a:t>Proizvođači električne energije su bitan element u lokalnoj politici i prvi pokretač privrednog razvoja kroz više aktivnosti, poput raznih pratećih pogona, mljekara, pilana, prerade drveta, farmi, ribnjaka, prerade kamena, flaširanja vode, turizma, ugostiteljstva, sporta</a:t>
            </a:r>
            <a:r>
              <a:rPr lang="sr-Latn-ME" sz="2800" dirty="0" smtClean="0">
                <a:solidFill>
                  <a:srgbClr val="002060"/>
                </a:solidFill>
                <a:latin typeface="Calibri" pitchFamily="34" charset="0"/>
              </a:rPr>
              <a:t>...“ – Strategija razvoja malih hidroelektrana u Crnoj Gori, mart 2006. godine </a:t>
            </a:r>
          </a:p>
          <a:p>
            <a:r>
              <a:rPr lang="sr-Latn-ME" sz="2800" dirty="0" smtClean="0">
                <a:solidFill>
                  <a:srgbClr val="002060"/>
                </a:solidFill>
                <a:latin typeface="Calibri" pitchFamily="34" charset="0"/>
              </a:rPr>
              <a:t>Korist lokalnih zajednica deceniju kasnije - </a:t>
            </a:r>
            <a:r>
              <a:rPr lang="sr-Latn-ME" sz="4800" dirty="0" smtClean="0">
                <a:solidFill>
                  <a:srgbClr val="FF0000"/>
                </a:solidFill>
                <a:latin typeface="Calibri" pitchFamily="34" charset="0"/>
              </a:rPr>
              <a:t>?</a:t>
            </a:r>
            <a:endParaRPr lang="sr-Latn-ME" sz="4800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endParaRPr lang="sr-Latn-ME" sz="96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86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010638" y="1905000"/>
            <a:ext cx="4952761" cy="1524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r-Latn-ME" sz="5000" b="1" dirty="0" smtClean="0">
                <a:solidFill>
                  <a:srgbClr val="C00000"/>
                </a:solidFill>
                <a:latin typeface="Calibri" pitchFamily="34" charset="0"/>
              </a:rPr>
              <a:t>Hvala na pažnji!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5" name="Picture 4" descr="MANS - Logo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685800" cy="969264"/>
          </a:xfrm>
          <a:prstGeom prst="rect">
            <a:avLst/>
          </a:prstGeom>
        </p:spPr>
      </p:pic>
      <p:sp>
        <p:nvSpPr>
          <p:cNvPr id="6" name="Subtitle 3"/>
          <p:cNvSpPr txBox="1">
            <a:spLocks/>
          </p:cNvSpPr>
          <p:nvPr/>
        </p:nvSpPr>
        <p:spPr>
          <a:xfrm>
            <a:off x="7696200" y="5715000"/>
            <a:ext cx="3887390" cy="835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6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itchFamily="34" charset="0"/>
              <a:buNone/>
              <a:tabLst/>
              <a:defRPr/>
            </a:pPr>
            <a:r>
              <a:rPr kumimoji="0" lang="sr-Latn-ME" sz="2001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ISTRAŽIVAČKI CENTAR</a:t>
            </a:r>
            <a:r>
              <a:rPr kumimoji="0" lang="sr-Latn-ME" sz="2001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MANS-a</a:t>
            </a:r>
          </a:p>
          <a:p>
            <a:pPr marL="0" marR="0" lvl="0" indent="0" defTabSz="9146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itchFamily="34" charset="0"/>
              <a:buNone/>
              <a:tabLst/>
              <a:defRPr/>
            </a:pPr>
            <a:endParaRPr lang="sr-Latn-ME" sz="200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marR="0" lvl="0" indent="0" defTabSz="9146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itchFamily="34" charset="0"/>
              <a:buNone/>
              <a:tabLst/>
              <a:defRPr/>
            </a:pPr>
            <a:r>
              <a:rPr lang="sr-Latn-ME" sz="2001" dirty="0" smtClean="0">
                <a:solidFill>
                  <a:srgbClr val="002060"/>
                </a:solidFill>
                <a:latin typeface="Calibri" pitchFamily="34" charset="0"/>
              </a:rPr>
              <a:t>Ines Mrdović, koordinatorka </a:t>
            </a:r>
          </a:p>
          <a:p>
            <a:pPr marL="0" marR="0" lvl="0" indent="0" defTabSz="9146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itchFamily="34" charset="0"/>
              <a:buNone/>
              <a:tabLst/>
              <a:defRPr/>
            </a:pPr>
            <a:endParaRPr kumimoji="0" lang="sr-Latn-ME" sz="2001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6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itchFamily="34" charset="0"/>
              <a:buNone/>
              <a:tabLst/>
              <a:defRPr/>
            </a:pPr>
            <a:endParaRPr kumimoji="0" lang="it-IT" sz="2001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ean Waves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</TotalTime>
  <Words>440</Words>
  <Application>Microsoft Office PowerPoint</Application>
  <PresentationFormat>Custom</PresentationFormat>
  <Paragraphs>92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Ocean Waves 16x9</vt:lpstr>
      <vt:lpstr>UTICAJ PROJEKATA MHE NA RAČUNE POTROŠAČA</vt:lpstr>
      <vt:lpstr>ODOBRENE I IZGRAĐENE MHE U CRNOJ GORI</vt:lpstr>
      <vt:lpstr>KLJUČNE POVLASTICE ZA PROIZVOĐAČE MHE </vt:lpstr>
      <vt:lpstr>ODNOS PRIHODA I SUBVENCIJA, PLAĆENE KONCESIJE  (2014 – 2017)</vt:lpstr>
      <vt:lpstr>UTICAJ NA ZAPOŠLJAVANJE  (kraj 2017)</vt:lpstr>
      <vt:lpstr>ZA SAMO 4 MJESECA 2018. POTROŠAČI PLATILI 2 MILIONA ZA SUBVENCIJE</vt:lpstr>
      <vt:lpstr>KOME SMO PLATILI 7,3 MILIONA SUBVENCIJA</vt:lpstr>
      <vt:lpstr>KORIST LOKALNIH ZAJEDNICA </vt:lpstr>
      <vt:lpstr>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HP</dc:creator>
  <cp:lastModifiedBy>Ines</cp:lastModifiedBy>
  <cp:revision>99</cp:revision>
  <cp:lastPrinted>2018-07-17T09:15:47Z</cp:lastPrinted>
  <dcterms:created xsi:type="dcterms:W3CDTF">2012-05-18T02:13:39Z</dcterms:created>
  <dcterms:modified xsi:type="dcterms:W3CDTF">2018-07-17T09:24:52Z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0x0101007C1D5F340F01F94FA2FD29A5E6DC872E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