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58" r:id="rId3"/>
    <p:sldId id="266" r:id="rId4"/>
    <p:sldId id="259" r:id="rId5"/>
    <p:sldId id="272" r:id="rId6"/>
    <p:sldId id="269" r:id="rId7"/>
    <p:sldId id="273" r:id="rId8"/>
    <p:sldId id="271" r:id="rId9"/>
    <p:sldId id="268" r:id="rId10"/>
  </p:sldIdLst>
  <p:sldSz cx="9906000" cy="6858000" type="A4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25" autoAdjust="0"/>
  </p:normalViewPr>
  <p:slideViewPr>
    <p:cSldViewPr>
      <p:cViewPr varScale="1">
        <p:scale>
          <a:sx n="83" d="100"/>
          <a:sy n="83" d="100"/>
        </p:scale>
        <p:origin x="-1229" y="-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96169031879613"/>
          <c:y val="7.2901760628953829E-2"/>
          <c:w val="0.62331936873275451"/>
          <c:h val="0.8535595823447833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'po tackama'!$C$135</c:f>
              <c:strCache>
                <c:ptCount val="1"/>
                <c:pt idx="0">
                  <c:v>Objavljeno i lako dostupno</c:v>
                </c:pt>
              </c:strCache>
            </c:strRef>
          </c:tx>
          <c:spPr>
            <a:ln>
              <a:solidFill>
                <a:srgbClr val="4F81BD">
                  <a:lumMod val="20000"/>
                  <a:lumOff val="80000"/>
                </a:srgbClr>
              </a:solidFill>
            </a:ln>
          </c:spPr>
          <c:invertIfNegative val="0"/>
          <c:dLbls>
            <c:dLbl>
              <c:idx val="8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numFmt formatCode="0%" sourceLinked="0"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 tackama'!$B$136:$B$153</c:f>
              <c:strCache>
                <c:ptCount val="18"/>
                <c:pt idx="0">
                  <c:v>Ministarstvo pravde</c:v>
                </c:pt>
                <c:pt idx="1">
                  <c:v>Ministarstvo rada i socijalnog staranja</c:v>
                </c:pt>
                <c:pt idx="2">
                  <c:v>Ministarstvo održivog razvoja i turizma</c:v>
                </c:pt>
                <c:pt idx="3">
                  <c:v>Ministarstvo nauke</c:v>
                </c:pt>
                <c:pt idx="4">
                  <c:v>Ministarstvo evropskih poslova</c:v>
                </c:pt>
                <c:pt idx="5">
                  <c:v>Ministarstvo finansija</c:v>
                </c:pt>
                <c:pt idx="6">
                  <c:v>Ministarstvo prosvjete</c:v>
                </c:pt>
                <c:pt idx="7">
                  <c:v>Ministarstvo javne uprave</c:v>
                </c:pt>
                <c:pt idx="8">
                  <c:v>Ministarstvo poljoprivrede i ruralnog razvoja</c:v>
                </c:pt>
                <c:pt idx="9">
                  <c:v>Ministarstvo vanjskih poslova</c:v>
                </c:pt>
                <c:pt idx="10">
                  <c:v>Ministarstvo kulture</c:v>
                </c:pt>
                <c:pt idx="11">
                  <c:v>Ministarstvo za ljudska i manjinska prava</c:v>
                </c:pt>
                <c:pt idx="12">
                  <c:v>Ministarstvo sporta</c:v>
                </c:pt>
                <c:pt idx="13">
                  <c:v>Ministarstvo odbrane</c:v>
                </c:pt>
                <c:pt idx="14">
                  <c:v>Ministarstvo saobraćaja i pomorstva</c:v>
                </c:pt>
                <c:pt idx="15">
                  <c:v>Ministarstvo unutrašnjih poslova</c:v>
                </c:pt>
                <c:pt idx="16">
                  <c:v>Ministarstvo ekonomije</c:v>
                </c:pt>
                <c:pt idx="17">
                  <c:v>Ministarstvo zdravlja</c:v>
                </c:pt>
              </c:strCache>
            </c:strRef>
          </c:cat>
          <c:val>
            <c:numRef>
              <c:f>'po tackama'!$C$136:$C$153</c:f>
              <c:numCache>
                <c:formatCode>0.00%</c:formatCode>
                <c:ptCount val="18"/>
                <c:pt idx="0">
                  <c:v>0.95499999999999996</c:v>
                </c:pt>
                <c:pt idx="1">
                  <c:v>0.95499999999999996</c:v>
                </c:pt>
                <c:pt idx="2">
                  <c:v>0.86399999999999999</c:v>
                </c:pt>
                <c:pt idx="3">
                  <c:v>0.77300000000000002</c:v>
                </c:pt>
                <c:pt idx="4">
                  <c:v>0.72699999999999998</c:v>
                </c:pt>
                <c:pt idx="5">
                  <c:v>0.68200000000000005</c:v>
                </c:pt>
                <c:pt idx="6">
                  <c:v>0.68200000000000005</c:v>
                </c:pt>
                <c:pt idx="7">
                  <c:v>0.68200000000000005</c:v>
                </c:pt>
                <c:pt idx="8" formatCode="0%">
                  <c:v>0</c:v>
                </c:pt>
                <c:pt idx="9">
                  <c:v>0.59099999999999997</c:v>
                </c:pt>
                <c:pt idx="10">
                  <c:v>0.59099999999999997</c:v>
                </c:pt>
                <c:pt idx="11">
                  <c:v>0.59099999999999997</c:v>
                </c:pt>
                <c:pt idx="12">
                  <c:v>0.59099999999999997</c:v>
                </c:pt>
                <c:pt idx="13">
                  <c:v>0.54500000000000004</c:v>
                </c:pt>
                <c:pt idx="14" formatCode="0%">
                  <c:v>0</c:v>
                </c:pt>
                <c:pt idx="15" formatCode="0%">
                  <c:v>0</c:v>
                </c:pt>
                <c:pt idx="16" formatCode="0%">
                  <c:v>0</c:v>
                </c:pt>
                <c:pt idx="17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46-3E43-8FB3-9FE6485A5ECB}"/>
            </c:ext>
          </c:extLst>
        </c:ser>
        <c:ser>
          <c:idx val="1"/>
          <c:order val="1"/>
          <c:tx>
            <c:strRef>
              <c:f>'po tackama'!$D$135</c:f>
              <c:strCache>
                <c:ptCount val="1"/>
                <c:pt idx="0">
                  <c:v>Objavljeno i teže dostupno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 tackama'!$B$136:$B$153</c:f>
              <c:strCache>
                <c:ptCount val="18"/>
                <c:pt idx="0">
                  <c:v>Ministarstvo pravde</c:v>
                </c:pt>
                <c:pt idx="1">
                  <c:v>Ministarstvo rada i socijalnog staranja</c:v>
                </c:pt>
                <c:pt idx="2">
                  <c:v>Ministarstvo održivog razvoja i turizma</c:v>
                </c:pt>
                <c:pt idx="3">
                  <c:v>Ministarstvo nauke</c:v>
                </c:pt>
                <c:pt idx="4">
                  <c:v>Ministarstvo evropskih poslova</c:v>
                </c:pt>
                <c:pt idx="5">
                  <c:v>Ministarstvo finansija</c:v>
                </c:pt>
                <c:pt idx="6">
                  <c:v>Ministarstvo prosvjete</c:v>
                </c:pt>
                <c:pt idx="7">
                  <c:v>Ministarstvo javne uprave</c:v>
                </c:pt>
                <c:pt idx="8">
                  <c:v>Ministarstvo poljoprivrede i ruralnog razvoja</c:v>
                </c:pt>
                <c:pt idx="9">
                  <c:v>Ministarstvo vanjskih poslova</c:v>
                </c:pt>
                <c:pt idx="10">
                  <c:v>Ministarstvo kulture</c:v>
                </c:pt>
                <c:pt idx="11">
                  <c:v>Ministarstvo za ljudska i manjinska prava</c:v>
                </c:pt>
                <c:pt idx="12">
                  <c:v>Ministarstvo sporta</c:v>
                </c:pt>
                <c:pt idx="13">
                  <c:v>Ministarstvo odbrane</c:v>
                </c:pt>
                <c:pt idx="14">
                  <c:v>Ministarstvo saobraćaja i pomorstva</c:v>
                </c:pt>
                <c:pt idx="15">
                  <c:v>Ministarstvo unutrašnjih poslova</c:v>
                </c:pt>
                <c:pt idx="16">
                  <c:v>Ministarstvo ekonomije</c:v>
                </c:pt>
                <c:pt idx="17">
                  <c:v>Ministarstvo zdravlja</c:v>
                </c:pt>
              </c:strCache>
            </c:strRef>
          </c:cat>
          <c:val>
            <c:numRef>
              <c:f>'po tackama'!$D$136:$D$153</c:f>
              <c:numCache>
                <c:formatCode>General</c:formatCode>
                <c:ptCount val="18"/>
                <c:pt idx="8" formatCode="0.00%">
                  <c:v>0.63600000000000001</c:v>
                </c:pt>
                <c:pt idx="14" formatCode="0.00%">
                  <c:v>0.40899999999999997</c:v>
                </c:pt>
                <c:pt idx="15" formatCode="0.00%">
                  <c:v>0.318</c:v>
                </c:pt>
                <c:pt idx="16" formatCode="0.00%">
                  <c:v>0.318</c:v>
                </c:pt>
                <c:pt idx="17" formatCode="0.00%">
                  <c:v>0.318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46-3E43-8FB3-9FE6485A5ECB}"/>
            </c:ext>
          </c:extLst>
        </c:ser>
        <c:ser>
          <c:idx val="2"/>
          <c:order val="2"/>
          <c:tx>
            <c:strRef>
              <c:f>'po tackama'!$E$135</c:f>
              <c:strCache>
                <c:ptCount val="1"/>
                <c:pt idx="0">
                  <c:v>Neobjavljeno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 tackama'!$B$136:$B$153</c:f>
              <c:strCache>
                <c:ptCount val="18"/>
                <c:pt idx="0">
                  <c:v>Ministarstvo pravde</c:v>
                </c:pt>
                <c:pt idx="1">
                  <c:v>Ministarstvo rada i socijalnog staranja</c:v>
                </c:pt>
                <c:pt idx="2">
                  <c:v>Ministarstvo održivog razvoja i turizma</c:v>
                </c:pt>
                <c:pt idx="3">
                  <c:v>Ministarstvo nauke</c:v>
                </c:pt>
                <c:pt idx="4">
                  <c:v>Ministarstvo evropskih poslova</c:v>
                </c:pt>
                <c:pt idx="5">
                  <c:v>Ministarstvo finansija</c:v>
                </c:pt>
                <c:pt idx="6">
                  <c:v>Ministarstvo prosvjete</c:v>
                </c:pt>
                <c:pt idx="7">
                  <c:v>Ministarstvo javne uprave</c:v>
                </c:pt>
                <c:pt idx="8">
                  <c:v>Ministarstvo poljoprivrede i ruralnog razvoja</c:v>
                </c:pt>
                <c:pt idx="9">
                  <c:v>Ministarstvo vanjskih poslova</c:v>
                </c:pt>
                <c:pt idx="10">
                  <c:v>Ministarstvo kulture</c:v>
                </c:pt>
                <c:pt idx="11">
                  <c:v>Ministarstvo za ljudska i manjinska prava</c:v>
                </c:pt>
                <c:pt idx="12">
                  <c:v>Ministarstvo sporta</c:v>
                </c:pt>
                <c:pt idx="13">
                  <c:v>Ministarstvo odbrane</c:v>
                </c:pt>
                <c:pt idx="14">
                  <c:v>Ministarstvo saobraćaja i pomorstva</c:v>
                </c:pt>
                <c:pt idx="15">
                  <c:v>Ministarstvo unutrašnjih poslova</c:v>
                </c:pt>
                <c:pt idx="16">
                  <c:v>Ministarstvo ekonomije</c:v>
                </c:pt>
                <c:pt idx="17">
                  <c:v>Ministarstvo zdravlja</c:v>
                </c:pt>
              </c:strCache>
            </c:strRef>
          </c:cat>
          <c:val>
            <c:numRef>
              <c:f>'po tackama'!$E$136:$E$153</c:f>
              <c:numCache>
                <c:formatCode>0.00%</c:formatCode>
                <c:ptCount val="18"/>
                <c:pt idx="0">
                  <c:v>4.4999999999999998E-2</c:v>
                </c:pt>
                <c:pt idx="1">
                  <c:v>4.4999999999999998E-2</c:v>
                </c:pt>
                <c:pt idx="2">
                  <c:v>0.13600000000000001</c:v>
                </c:pt>
                <c:pt idx="3">
                  <c:v>0.22700000000000001</c:v>
                </c:pt>
                <c:pt idx="4">
                  <c:v>0.27300000000000002</c:v>
                </c:pt>
                <c:pt idx="5">
                  <c:v>0.318</c:v>
                </c:pt>
                <c:pt idx="6">
                  <c:v>0.318</c:v>
                </c:pt>
                <c:pt idx="7">
                  <c:v>0.318</c:v>
                </c:pt>
                <c:pt idx="8">
                  <c:v>0.36399999999999999</c:v>
                </c:pt>
                <c:pt idx="9">
                  <c:v>0.40899999999999997</c:v>
                </c:pt>
                <c:pt idx="10">
                  <c:v>0.40899999999999997</c:v>
                </c:pt>
                <c:pt idx="11">
                  <c:v>0.40899999999999997</c:v>
                </c:pt>
                <c:pt idx="12">
                  <c:v>0.40899999999999997</c:v>
                </c:pt>
                <c:pt idx="13">
                  <c:v>0.45500000000000002</c:v>
                </c:pt>
                <c:pt idx="14">
                  <c:v>0.59099999999999997</c:v>
                </c:pt>
                <c:pt idx="15">
                  <c:v>0.68200000000000005</c:v>
                </c:pt>
                <c:pt idx="16">
                  <c:v>0.68200000000000005</c:v>
                </c:pt>
                <c:pt idx="17">
                  <c:v>0.68200000000000005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46-3E43-8FB3-9FE6485A5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627712"/>
        <c:axId val="140412608"/>
        <c:axId val="0"/>
      </c:bar3DChart>
      <c:catAx>
        <c:axId val="1686277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0412608"/>
        <c:crossesAt val="0"/>
        <c:auto val="1"/>
        <c:lblAlgn val="ctr"/>
        <c:lblOffset val="100"/>
        <c:noMultiLvlLbl val="0"/>
      </c:catAx>
      <c:valAx>
        <c:axId val="140412608"/>
        <c:scaling>
          <c:orientation val="minMax"/>
        </c:scaling>
        <c:delete val="0"/>
        <c:axPos val="t"/>
        <c:majorGridlines/>
        <c:numFmt formatCode="0%" sourceLinked="0"/>
        <c:majorTickMark val="in"/>
        <c:minorTickMark val="none"/>
        <c:tickLblPos val="low"/>
        <c:crossAx val="168627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75076780546043E-2"/>
          <c:y val="0.13892416835839788"/>
          <c:w val="0.77041557529389393"/>
          <c:h val="0.6689357748128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Nije odlučeno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</c:v>
                </c:pt>
                <c:pt idx="1">
                  <c:v>205</c:v>
                </c:pt>
                <c:pt idx="2">
                  <c:v>651</c:v>
                </c:pt>
                <c:pt idx="3">
                  <c:v>316</c:v>
                </c:pt>
                <c:pt idx="4">
                  <c:v>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27881728"/>
        <c:axId val="140413760"/>
      </c:barChart>
      <c:catAx>
        <c:axId val="1278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en-US"/>
          </a:p>
        </c:txPr>
        <c:crossAx val="140413760"/>
        <c:crosses val="autoZero"/>
        <c:auto val="1"/>
        <c:lblAlgn val="ctr"/>
        <c:lblOffset val="100"/>
        <c:noMultiLvlLbl val="0"/>
      </c:catAx>
      <c:valAx>
        <c:axId val="140413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788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0.36917</cdr:x>
      <cdr:y>0.16036</cdr:y>
    </cdr:from>
    <cdr:to>
      <cdr:x>0.5557</cdr:x>
      <cdr:y>0.95874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654782" y="691325"/>
          <a:ext cx="1341438" cy="34418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B855D-84BE-4E44-86AB-06196FBC0B83}" type="datetimeFigureOut">
              <a:rPr lang="en-US" smtClean="0"/>
              <a:t>27-Sep-18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8668-A071-4BBB-9906-E9BCDE19B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D8668-A071-4BBB-9906-E9BCDE19B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070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0700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17704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4124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4969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507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6110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9229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5724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6064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826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D969-4D7B-4DCE-B51F-AE7B1640EE61}" type="datetimeFigureOut">
              <a:rPr lang="sr-Latn-ME" smtClean="0"/>
              <a:t>27.9.2018.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F56A-40D3-48FD-A7BF-FD14C10F7B4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564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NS05\Desktop\Snezana\SPI projekat\logotipi\logo_boja_mal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37" y="675559"/>
            <a:ext cx="1761197" cy="175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2" y="1068063"/>
            <a:ext cx="720080" cy="10081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68" y="5938267"/>
            <a:ext cx="919733" cy="9197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4608" y="3350890"/>
            <a:ext cx="8134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28. </a:t>
            </a:r>
            <a:r>
              <a:rPr lang="en-US" sz="2800" b="1" i="1" dirty="0" err="1"/>
              <a:t>septem</a:t>
            </a:r>
            <a:r>
              <a:rPr lang="sr-Latn-ME" sz="2800" b="1" i="1" dirty="0"/>
              <a:t>bar</a:t>
            </a:r>
            <a:r>
              <a:rPr lang="en-US" sz="2800" b="1" i="1" dirty="0"/>
              <a:t> </a:t>
            </a:r>
            <a:endParaRPr lang="sr-Latn-ME" sz="2800" b="1" i="1" dirty="0" smtClean="0"/>
          </a:p>
          <a:p>
            <a:pPr algn="ctr"/>
            <a:r>
              <a:rPr lang="en-US" sz="2800" b="1" i="1" dirty="0" err="1" smtClean="0"/>
              <a:t>Međunarodn</a:t>
            </a:r>
            <a:r>
              <a:rPr lang="sr-Latn-ME" sz="2800" b="1" i="1" dirty="0"/>
              <a:t>i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prava</a:t>
            </a:r>
            <a:r>
              <a:rPr lang="en-US" sz="2800" b="1" i="1" dirty="0"/>
              <a:t> </a:t>
            </a:r>
            <a:r>
              <a:rPr lang="en-US" sz="2800" b="1" i="1" dirty="0" err="1"/>
              <a:t>na</a:t>
            </a:r>
            <a:r>
              <a:rPr lang="en-US" sz="2800" b="1" i="1" dirty="0"/>
              <a:t> </a:t>
            </a:r>
            <a:r>
              <a:rPr lang="en-US" sz="2800" b="1" i="1" dirty="0" err="1"/>
              <a:t>pristup</a:t>
            </a:r>
            <a:r>
              <a:rPr lang="en-US" sz="2800" b="1" i="1" dirty="0"/>
              <a:t> </a:t>
            </a:r>
            <a:r>
              <a:rPr lang="en-US" sz="2800" b="1" i="1" dirty="0" err="1"/>
              <a:t>informacijama</a:t>
            </a:r>
            <a:endParaRPr lang="en-US" sz="2800" b="1" i="1" dirty="0"/>
          </a:p>
          <a:p>
            <a:pPr algn="ctr"/>
            <a:endParaRPr lang="sr-Latn-ME" sz="2000" b="1" dirty="0" smtClean="0">
              <a:solidFill>
                <a:srgbClr val="C00000"/>
              </a:solidFill>
            </a:endParaRPr>
          </a:p>
          <a:p>
            <a:pPr algn="ctr"/>
            <a:r>
              <a:rPr lang="sr-Latn-ME" sz="3600" b="1" dirty="0" smtClean="0">
                <a:solidFill>
                  <a:srgbClr val="C00000"/>
                </a:solidFill>
              </a:rPr>
              <a:t>POŠTOVANJE ZAKONA O SLOBODNOM PRISTUPU INFORMACIJAMA</a:t>
            </a:r>
            <a:endParaRPr lang="sr-Latn-ME" sz="20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24608" y="2478790"/>
            <a:ext cx="7704856" cy="523220"/>
          </a:xfrm>
          <a:prstGeom prst="rect">
            <a:avLst/>
          </a:prstGeom>
          <a:solidFill>
            <a:srgbClr val="E6BA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DA JAVNO NE BUDE TAJNO!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944" y="5949280"/>
            <a:ext cx="3456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  <a:p>
            <a:r>
              <a:rPr lang="en-US" sz="900" dirty="0"/>
              <a:t>This material was produced with the financial support of the European Union. Its contents are the sole responsibility of author and do not necessarily reflect the views of </a:t>
            </a:r>
            <a:r>
              <a:rPr lang="en-US" sz="900" dirty="0" smtClean="0"/>
              <a:t>the European </a:t>
            </a:r>
            <a:r>
              <a:rPr lang="en-US" sz="900" dirty="0"/>
              <a:t>Union.</a:t>
            </a:r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10" name="Picture 9" descr="C:\Users\MANS05\Desktop\Snezana\SPI projekat\analiza helen\aie 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157366"/>
            <a:ext cx="975107" cy="8476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62506" y="6087779"/>
            <a:ext cx="33136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dirty="0" err="1"/>
              <a:t>Ovaj</a:t>
            </a:r>
            <a:r>
              <a:rPr lang="en-GB" sz="900" dirty="0"/>
              <a:t> </a:t>
            </a:r>
            <a:r>
              <a:rPr lang="en-GB" sz="900" dirty="0" err="1"/>
              <a:t>materijal</a:t>
            </a:r>
            <a:r>
              <a:rPr lang="en-GB" sz="900" dirty="0"/>
              <a:t> je </a:t>
            </a:r>
            <a:r>
              <a:rPr lang="en-GB" sz="900" dirty="0" err="1"/>
              <a:t>izrađen</a:t>
            </a:r>
            <a:r>
              <a:rPr lang="en-GB" sz="900" dirty="0"/>
              <a:t> </a:t>
            </a:r>
            <a:r>
              <a:rPr lang="en-GB" sz="900" dirty="0" err="1"/>
              <a:t>uz</a:t>
            </a:r>
            <a:r>
              <a:rPr lang="en-GB" sz="900" dirty="0"/>
              <a:t> </a:t>
            </a:r>
            <a:r>
              <a:rPr lang="en-GB" sz="900" dirty="0" err="1"/>
              <a:t>finansijsku</a:t>
            </a:r>
            <a:r>
              <a:rPr lang="en-GB" sz="900" dirty="0"/>
              <a:t> </a:t>
            </a:r>
            <a:r>
              <a:rPr lang="en-GB" sz="900" dirty="0" err="1"/>
              <a:t>podršku</a:t>
            </a:r>
            <a:r>
              <a:rPr lang="en-GB" sz="900" dirty="0"/>
              <a:t> </a:t>
            </a:r>
            <a:r>
              <a:rPr lang="en-GB" sz="900" dirty="0" err="1"/>
              <a:t>Evropske</a:t>
            </a:r>
            <a:r>
              <a:rPr lang="en-GB" sz="900" dirty="0"/>
              <a:t> </a:t>
            </a:r>
            <a:r>
              <a:rPr lang="en-GB" sz="900" dirty="0" err="1"/>
              <a:t>unije</a:t>
            </a:r>
            <a:r>
              <a:rPr lang="en-GB" sz="900" dirty="0"/>
              <a:t>. </a:t>
            </a:r>
            <a:r>
              <a:rPr lang="en-GB" sz="900" dirty="0" err="1"/>
              <a:t>Njegov</a:t>
            </a:r>
            <a:r>
              <a:rPr lang="en-GB" sz="900" dirty="0"/>
              <a:t> </a:t>
            </a:r>
            <a:r>
              <a:rPr lang="en-GB" sz="900" dirty="0" err="1"/>
              <a:t>sadržaj</a:t>
            </a:r>
            <a:r>
              <a:rPr lang="en-GB" sz="900" dirty="0"/>
              <a:t> je </a:t>
            </a:r>
            <a:r>
              <a:rPr lang="en-GB" sz="900" dirty="0" err="1"/>
              <a:t>isključiva</a:t>
            </a:r>
            <a:r>
              <a:rPr lang="en-GB" sz="900" dirty="0"/>
              <a:t> </a:t>
            </a:r>
            <a:r>
              <a:rPr lang="en-GB" sz="900" dirty="0" err="1"/>
              <a:t>odgovornost</a:t>
            </a:r>
            <a:r>
              <a:rPr lang="en-GB" sz="900" dirty="0"/>
              <a:t> </a:t>
            </a:r>
            <a:r>
              <a:rPr lang="en-GB" sz="900" dirty="0" err="1"/>
              <a:t>autora</a:t>
            </a:r>
            <a:r>
              <a:rPr lang="en-GB" sz="900" dirty="0"/>
              <a:t> </a:t>
            </a:r>
            <a:r>
              <a:rPr lang="en-GB" sz="900" dirty="0" err="1"/>
              <a:t>i</a:t>
            </a:r>
            <a:r>
              <a:rPr lang="en-GB" sz="900" dirty="0"/>
              <a:t> ne </a:t>
            </a:r>
            <a:r>
              <a:rPr lang="en-GB" sz="900" dirty="0" err="1"/>
              <a:t>odražava</a:t>
            </a:r>
            <a:r>
              <a:rPr lang="en-GB" sz="900" dirty="0"/>
              <a:t> </a:t>
            </a:r>
            <a:r>
              <a:rPr lang="en-GB" sz="900" dirty="0" err="1"/>
              <a:t>nužno</a:t>
            </a:r>
            <a:r>
              <a:rPr lang="en-GB" sz="900" dirty="0"/>
              <a:t> </a:t>
            </a:r>
            <a:r>
              <a:rPr lang="en-GB" sz="900" dirty="0" err="1"/>
              <a:t>stavove</a:t>
            </a:r>
            <a:r>
              <a:rPr lang="en-GB" sz="900" dirty="0"/>
              <a:t> </a:t>
            </a:r>
            <a:r>
              <a:rPr lang="en-GB" sz="900" dirty="0" err="1"/>
              <a:t>Evropske</a:t>
            </a:r>
            <a:r>
              <a:rPr lang="en-GB" sz="900" dirty="0"/>
              <a:t> </a:t>
            </a:r>
            <a:r>
              <a:rPr lang="en-GB" sz="900" dirty="0" err="1"/>
              <a:t>unije</a:t>
            </a:r>
            <a:r>
              <a:rPr lang="en-GB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5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552" y="1456454"/>
            <a:ext cx="87849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ME" sz="4000" i="1" dirty="0" smtClean="0">
              <a:solidFill>
                <a:srgbClr val="C00000"/>
              </a:solidFill>
            </a:endParaRPr>
          </a:p>
          <a:p>
            <a:pPr algn="ctr"/>
            <a:r>
              <a:rPr lang="sr-Latn-ME" sz="4000" dirty="0" smtClean="0">
                <a:solidFill>
                  <a:srgbClr val="C00000"/>
                </a:solidFill>
              </a:rPr>
              <a:t>Državne institucije imaju </a:t>
            </a:r>
            <a:r>
              <a:rPr lang="sr-Latn-ME" sz="4000" b="1" i="1" dirty="0" smtClean="0">
                <a:solidFill>
                  <a:srgbClr val="C00000"/>
                </a:solidFill>
              </a:rPr>
              <a:t>obavezu</a:t>
            </a:r>
            <a:r>
              <a:rPr lang="sr-Latn-ME" sz="4000" dirty="0" smtClean="0">
                <a:solidFill>
                  <a:srgbClr val="C00000"/>
                </a:solidFill>
              </a:rPr>
              <a:t> da na svojim internet stranicama objavljuju informacije o svom radu</a:t>
            </a:r>
          </a:p>
          <a:p>
            <a:pPr algn="ctr"/>
            <a:endParaRPr lang="sr-Latn-ME" sz="2800" dirty="0" smtClean="0"/>
          </a:p>
          <a:p>
            <a:pPr algn="r"/>
            <a:endParaRPr lang="sr-Latn-ME" sz="1400" dirty="0" smtClean="0"/>
          </a:p>
          <a:p>
            <a:pPr algn="r"/>
            <a:r>
              <a:rPr lang="sr-Latn-ME" sz="2400" i="1" dirty="0" smtClean="0"/>
              <a:t>Čl</a:t>
            </a:r>
            <a:r>
              <a:rPr lang="en-US" sz="2400" i="1" dirty="0" smtClean="0"/>
              <a:t>an</a:t>
            </a:r>
            <a:r>
              <a:rPr lang="sr-Latn-ME" sz="2400" i="1" dirty="0" smtClean="0"/>
              <a:t> 12. Zakona o slobodnom pristupu informacijama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22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36" y="1268760"/>
            <a:ext cx="920147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6000" b="1" dirty="0" smtClean="0">
                <a:solidFill>
                  <a:srgbClr val="C00000"/>
                </a:solidFill>
              </a:rPr>
              <a:t>Svako ministarstvo krši bar neku od obaveza </a:t>
            </a:r>
          </a:p>
          <a:p>
            <a:pPr algn="ctr"/>
            <a:r>
              <a:rPr lang="sr-Latn-ME" sz="6000" b="1" dirty="0" smtClean="0">
                <a:solidFill>
                  <a:srgbClr val="C00000"/>
                </a:solidFill>
              </a:rPr>
              <a:t>iz Zakona o SPI,</a:t>
            </a:r>
          </a:p>
          <a:p>
            <a:pPr algn="ctr"/>
            <a:r>
              <a:rPr lang="sr-Latn-ME" sz="3600" b="1" dirty="0" smtClean="0"/>
              <a:t>jer ne objavljuju sve informacije </a:t>
            </a:r>
          </a:p>
          <a:p>
            <a:pPr algn="ctr"/>
            <a:r>
              <a:rPr lang="sr-Latn-ME" sz="3600" b="1" dirty="0" smtClean="0"/>
              <a:t>propisane članom 12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svojim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sajtovima</a:t>
            </a:r>
            <a:r>
              <a:rPr lang="sr-Latn-ME" sz="3600" b="1" dirty="0" smtClean="0"/>
              <a:t>!</a:t>
            </a:r>
          </a:p>
          <a:p>
            <a:endParaRPr lang="sr-Latn-ME" sz="2800" dirty="0"/>
          </a:p>
          <a:p>
            <a:r>
              <a:rPr lang="sr-Latn-ME" dirty="0" smtClean="0"/>
              <a:t>        </a:t>
            </a:r>
            <a:endParaRPr lang="sr-Latn-ME" dirty="0"/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00714534"/>
              </p:ext>
            </p:extLst>
          </p:nvPr>
        </p:nvGraphicFramePr>
        <p:xfrm>
          <a:off x="1208584" y="764705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136576" y="62373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000" dirty="0" smtClean="0"/>
              <a:t>Objavljivanje informacija na </a:t>
            </a:r>
            <a:r>
              <a:rPr lang="sr-Latn-ME" sz="2000" dirty="0"/>
              <a:t>sajtovima ministarstava </a:t>
            </a:r>
            <a:r>
              <a:rPr lang="sr-Latn-ME" sz="2000" dirty="0" smtClean="0"/>
              <a:t>po </a:t>
            </a:r>
            <a:r>
              <a:rPr lang="sr-Latn-ME" sz="2000" dirty="0"/>
              <a:t>Zakonu o SPI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3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48" y="148478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400" b="1" dirty="0" smtClean="0"/>
              <a:t>Institucije odgovaraju na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5696" y="2420888"/>
            <a:ext cx="53285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6600" dirty="0" smtClean="0">
                <a:solidFill>
                  <a:srgbClr val="C00000"/>
                </a:solidFill>
              </a:rPr>
              <a:t>SVAKI </a:t>
            </a:r>
          </a:p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9600" dirty="0" smtClean="0">
                <a:solidFill>
                  <a:srgbClr val="C00000"/>
                </a:solidFill>
              </a:rPr>
              <a:t>3</a:t>
            </a:r>
          </a:p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6600" dirty="0" smtClean="0">
                <a:solidFill>
                  <a:srgbClr val="C00000"/>
                </a:solidFill>
              </a:rPr>
              <a:t>ZAHTJEV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03063748"/>
              </p:ext>
            </p:extLst>
          </p:nvPr>
        </p:nvGraphicFramePr>
        <p:xfrm>
          <a:off x="1290106" y="1638236"/>
          <a:ext cx="7191286" cy="4311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45288" y="2780928"/>
            <a:ext cx="2238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200" b="1" dirty="0" smtClean="0"/>
              <a:t>Rok za odlučivanje po žalbi je </a:t>
            </a:r>
          </a:p>
          <a:p>
            <a:r>
              <a:rPr lang="sr-Latn-ME" sz="3200" b="1" dirty="0" smtClean="0">
                <a:solidFill>
                  <a:srgbClr val="C00000"/>
                </a:solidFill>
              </a:rPr>
              <a:t>15 dana!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520" y="908720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CS" sz="3600" dirty="0">
                <a:solidFill>
                  <a:srgbClr val="C00000"/>
                </a:solidFill>
              </a:rPr>
              <a:t>Selektivno odlučivanje Agencije po žalbama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484" y="5797713"/>
            <a:ext cx="5416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ME" sz="2000" dirty="0"/>
              <a:t>Broj žalbi po kojima Agencija nije donijela odluku, </a:t>
            </a:r>
            <a:endParaRPr lang="sr-Latn-ME" sz="2000" dirty="0" smtClean="0"/>
          </a:p>
          <a:p>
            <a:pPr algn="ctr"/>
            <a:r>
              <a:rPr lang="sr-Latn-ME" sz="2000" dirty="0" smtClean="0"/>
              <a:t>po </a:t>
            </a:r>
            <a:r>
              <a:rPr lang="sr-Latn-ME" sz="2000" dirty="0"/>
              <a:t>godinama podnošenja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8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8088" y="1498063"/>
            <a:ext cx="692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6000" b="1" dirty="0" smtClean="0"/>
              <a:t>Institucije ne poštuju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3104" y="270892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11500" dirty="0" smtClean="0">
                <a:solidFill>
                  <a:srgbClr val="C00000"/>
                </a:solidFill>
              </a:rPr>
              <a:t>2 / 3 </a:t>
            </a:r>
            <a:endParaRPr lang="sr-Latn-ME" sz="23900" dirty="0" smtClean="0">
              <a:solidFill>
                <a:srgbClr val="C00000"/>
              </a:solidFill>
            </a:endParaRPr>
          </a:p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sr-Latn-ME" sz="1500" dirty="0" smtClean="0">
              <a:solidFill>
                <a:srgbClr val="C00000"/>
              </a:solidFill>
            </a:endParaRPr>
          </a:p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ME" sz="6600" dirty="0" smtClean="0">
                <a:solidFill>
                  <a:srgbClr val="C00000"/>
                </a:solidFill>
              </a:rPr>
              <a:t>SUDSKIH  PRESUDA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8584" y="1916832"/>
            <a:ext cx="84313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 smtClean="0"/>
              <a:t>Mnoge informacije </a:t>
            </a:r>
            <a:r>
              <a:rPr lang="sr-Latn-ME" sz="3200" b="1" dirty="0" smtClean="0">
                <a:solidFill>
                  <a:srgbClr val="C00000"/>
                </a:solidFill>
              </a:rPr>
              <a:t>nisu proaktivno </a:t>
            </a:r>
            <a:r>
              <a:rPr lang="sr-Latn-ME" sz="3200" b="1" dirty="0" smtClean="0"/>
              <a:t>objavljene</a:t>
            </a:r>
          </a:p>
          <a:p>
            <a:endParaRPr lang="sr-Latn-ME" sz="1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 smtClean="0"/>
              <a:t>Institucije sve češće </a:t>
            </a:r>
            <a:r>
              <a:rPr lang="sr-Latn-ME" sz="3200" b="1" dirty="0" smtClean="0">
                <a:solidFill>
                  <a:srgbClr val="C00000"/>
                </a:solidFill>
              </a:rPr>
              <a:t>kriju</a:t>
            </a:r>
            <a:r>
              <a:rPr lang="sr-Latn-ME" sz="3200" b="1" dirty="0" smtClean="0"/>
              <a:t> podatke</a:t>
            </a:r>
          </a:p>
          <a:p>
            <a:endParaRPr lang="sr-Latn-ME" sz="1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 smtClean="0"/>
              <a:t>I dalje izraženo </a:t>
            </a:r>
            <a:r>
              <a:rPr lang="sr-Latn-ME" sz="3200" b="1" dirty="0" smtClean="0">
                <a:solidFill>
                  <a:srgbClr val="C00000"/>
                </a:solidFill>
              </a:rPr>
              <a:t>ćutanje</a:t>
            </a:r>
            <a:r>
              <a:rPr lang="sr-Latn-ME" sz="3200" b="1" dirty="0" smtClean="0"/>
              <a:t> administracije</a:t>
            </a:r>
          </a:p>
          <a:p>
            <a:endParaRPr lang="sr-Latn-ME" sz="1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 smtClean="0">
                <a:solidFill>
                  <a:srgbClr val="C00000"/>
                </a:solidFill>
              </a:rPr>
              <a:t>Agencija selektivno </a:t>
            </a:r>
            <a:r>
              <a:rPr lang="sr-Latn-ME" sz="3200" b="1" dirty="0" smtClean="0"/>
              <a:t>odlučuje po žalbama</a:t>
            </a:r>
          </a:p>
          <a:p>
            <a:endParaRPr lang="sr-Latn-ME" sz="1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 smtClean="0"/>
              <a:t>Institucije </a:t>
            </a:r>
            <a:r>
              <a:rPr lang="sr-Latn-ME" sz="3200" b="1" dirty="0" smtClean="0">
                <a:solidFill>
                  <a:srgbClr val="C00000"/>
                </a:solidFill>
              </a:rPr>
              <a:t>ne poštuju</a:t>
            </a:r>
            <a:r>
              <a:rPr lang="sr-Latn-ME" sz="3200" b="1" dirty="0" smtClean="0"/>
              <a:t> sudske </a:t>
            </a:r>
            <a:r>
              <a:rPr lang="sr-Latn-ME" sz="3200" b="1" dirty="0" smtClean="0">
                <a:solidFill>
                  <a:srgbClr val="C00000"/>
                </a:solidFill>
              </a:rPr>
              <a:t>presude</a:t>
            </a:r>
          </a:p>
          <a:p>
            <a:endParaRPr lang="sr-Latn-ME" sz="10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/>
              <a:t>Dug i </a:t>
            </a:r>
            <a:r>
              <a:rPr lang="sr-Latn-ME" sz="3200" b="1" dirty="0">
                <a:solidFill>
                  <a:srgbClr val="C00000"/>
                </a:solidFill>
              </a:rPr>
              <a:t>komplikovan</a:t>
            </a:r>
            <a:r>
              <a:rPr lang="sr-Latn-ME" sz="3200" b="1" dirty="0"/>
              <a:t> postupak</a:t>
            </a:r>
          </a:p>
          <a:p>
            <a:endParaRPr lang="sr-Latn-ME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ME" sz="3200" b="1" dirty="0"/>
              <a:t>Dodatni </a:t>
            </a:r>
            <a:r>
              <a:rPr lang="sr-Latn-ME" sz="3200" b="1" dirty="0">
                <a:solidFill>
                  <a:srgbClr val="C00000"/>
                </a:solidFill>
              </a:rPr>
              <a:t>troškovi</a:t>
            </a:r>
            <a:r>
              <a:rPr lang="sr-Latn-ME" sz="3200" b="1" dirty="0"/>
              <a:t> dolaska do </a:t>
            </a:r>
            <a:r>
              <a:rPr lang="sr-Latn-ME" sz="3200" b="1" dirty="0" smtClean="0"/>
              <a:t>informacija</a:t>
            </a:r>
            <a:endParaRPr lang="sr-Latn-ME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32520" y="908720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CS" sz="3600" dirty="0" smtClean="0">
                <a:solidFill>
                  <a:srgbClr val="C00000"/>
                </a:solidFill>
              </a:rPr>
              <a:t>Ključni problemi u pristupu informacijama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593" y="1740946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b="1" i="1" dirty="0" smtClean="0">
                <a:solidFill>
                  <a:srgbClr val="C00000"/>
                </a:solidFill>
              </a:rPr>
              <a:t>INFO KORNERI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616" y="2387277"/>
            <a:ext cx="277230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b="1" dirty="0" smtClean="0"/>
              <a:t>Podgorica</a:t>
            </a:r>
          </a:p>
          <a:p>
            <a:pPr algn="ctr"/>
            <a:r>
              <a:rPr lang="sr-Latn-ME" sz="2400" b="1" dirty="0" smtClean="0"/>
              <a:t>28. septembra 2018.</a:t>
            </a:r>
          </a:p>
          <a:p>
            <a:pPr algn="ctr"/>
            <a:r>
              <a:rPr lang="en-US" sz="2400" b="1" dirty="0" smtClean="0"/>
              <a:t>11 </a:t>
            </a:r>
            <a:r>
              <a:rPr lang="sr-Latn-ME" sz="2400" b="1" dirty="0" smtClean="0"/>
              <a:t>– 13 časova</a:t>
            </a:r>
          </a:p>
          <a:p>
            <a:endParaRPr lang="sr-Latn-ME" sz="1600" dirty="0" smtClean="0"/>
          </a:p>
          <a:p>
            <a:r>
              <a:rPr lang="sr-Latn-ME" sz="1600" dirty="0" smtClean="0"/>
              <a:t>Ulica </a:t>
            </a:r>
            <a:r>
              <a:rPr lang="sr-Latn-ME" sz="1600" dirty="0"/>
              <a:t>slobode </a:t>
            </a:r>
            <a:r>
              <a:rPr lang="sr-Latn-ME" sz="1600" dirty="0" smtClean="0"/>
              <a:t>(u centru)</a:t>
            </a:r>
            <a:endParaRPr lang="sr-Latn-ME" sz="1600" b="1" dirty="0"/>
          </a:p>
          <a:p>
            <a:endParaRPr lang="sr-Latn-ME" sz="900" dirty="0" smtClean="0"/>
          </a:p>
          <a:p>
            <a:r>
              <a:rPr lang="sr-Latn-ME" sz="1600" dirty="0" smtClean="0"/>
              <a:t>Ispred </a:t>
            </a:r>
            <a:r>
              <a:rPr lang="sr-Latn-ME" sz="1600" dirty="0"/>
              <a:t>TC </a:t>
            </a:r>
            <a:r>
              <a:rPr lang="en-US" sz="1600" dirty="0"/>
              <a:t>“</a:t>
            </a:r>
            <a:r>
              <a:rPr lang="sr-Latn-ME" sz="1600" dirty="0"/>
              <a:t>Gintaš</a:t>
            </a:r>
            <a:r>
              <a:rPr lang="en-US" sz="1600" dirty="0"/>
              <a:t>”</a:t>
            </a:r>
            <a:endParaRPr lang="sr-Latn-ME" sz="1600" dirty="0"/>
          </a:p>
          <a:p>
            <a:endParaRPr lang="sr-Latn-ME" sz="900" dirty="0" smtClean="0"/>
          </a:p>
          <a:p>
            <a:r>
              <a:rPr lang="sr-Latn-ME" sz="1600" dirty="0" smtClean="0"/>
              <a:t>Moskovska ulica </a:t>
            </a:r>
          </a:p>
          <a:p>
            <a:r>
              <a:rPr lang="sr-Latn-ME" sz="1600" dirty="0" smtClean="0"/>
              <a:t>(kod nekadašnje </a:t>
            </a:r>
            <a:r>
              <a:rPr lang="en-US" sz="1600" dirty="0" smtClean="0"/>
              <a:t>M</a:t>
            </a:r>
            <a:r>
              <a:rPr lang="sr-Latn-ME" sz="1600" dirty="0"/>
              <a:t>ale </a:t>
            </a:r>
            <a:r>
              <a:rPr lang="sr-Latn-ME" sz="1600" dirty="0" smtClean="0"/>
              <a:t>pijace)</a:t>
            </a:r>
            <a:endParaRPr lang="sr-Latn-ME" sz="1600" dirty="0"/>
          </a:p>
          <a:p>
            <a:endParaRPr lang="sr-Latn-ME" sz="900" dirty="0" smtClean="0"/>
          </a:p>
          <a:p>
            <a:r>
              <a:rPr lang="sr-Latn-ME" sz="1600" dirty="0" smtClean="0"/>
              <a:t>Bulevar </a:t>
            </a:r>
            <a:r>
              <a:rPr lang="sr-Latn-ME" sz="1600" dirty="0"/>
              <a:t>sv. Petra </a:t>
            </a:r>
            <a:r>
              <a:rPr lang="sr-Latn-ME" sz="1600" dirty="0" smtClean="0"/>
              <a:t>Cetinjskog (preko </a:t>
            </a:r>
            <a:r>
              <a:rPr lang="sr-Latn-ME" sz="1600" dirty="0"/>
              <a:t>puta zgrade </a:t>
            </a:r>
            <a:r>
              <a:rPr lang="en-US" sz="1600" dirty="0"/>
              <a:t>“</a:t>
            </a:r>
            <a:r>
              <a:rPr lang="sr-Latn-ME" sz="1600" dirty="0"/>
              <a:t>Maxim</a:t>
            </a:r>
            <a:r>
              <a:rPr lang="en-US" sz="1600" dirty="0" smtClean="0"/>
              <a:t>”</a:t>
            </a:r>
            <a:r>
              <a:rPr lang="sr-Latn-ME" sz="1600" dirty="0"/>
              <a:t>)</a:t>
            </a:r>
          </a:p>
          <a:p>
            <a:pPr algn="ctr"/>
            <a:endParaRPr lang="sr-Latn-M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6736" y="591131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DA JAVNO NE BUDE TAJNO!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20" y="908720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CS" sz="3600" dirty="0" smtClean="0"/>
              <a:t>Besplatna pravna pomoć građanima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41132" y="1746084"/>
            <a:ext cx="32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3600" b="1" i="1" dirty="0" smtClean="0">
                <a:solidFill>
                  <a:srgbClr val="C00000"/>
                </a:solidFill>
              </a:rPr>
              <a:t>KONTAKTI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74" y="2564904"/>
            <a:ext cx="383272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274</Words>
  <Application>Microsoft Office PowerPoint</Application>
  <PresentationFormat>A4 Paper (210x297 mm)</PresentationFormat>
  <Paragraphs>67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sajo</dc:creator>
  <cp:lastModifiedBy>Vanja Calovic</cp:lastModifiedBy>
  <cp:revision>78</cp:revision>
  <cp:lastPrinted>2018-09-26T11:19:15Z</cp:lastPrinted>
  <dcterms:created xsi:type="dcterms:W3CDTF">2018-06-08T10:04:01Z</dcterms:created>
  <dcterms:modified xsi:type="dcterms:W3CDTF">2018-09-27T08:38:36Z</dcterms:modified>
</cp:coreProperties>
</file>