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53" r:id="rId2"/>
    <p:sldId id="509" r:id="rId3"/>
    <p:sldId id="441" r:id="rId4"/>
    <p:sldId id="510" r:id="rId5"/>
    <p:sldId id="512" r:id="rId6"/>
    <p:sldId id="514" r:id="rId7"/>
    <p:sldId id="513" r:id="rId8"/>
    <p:sldId id="515" r:id="rId9"/>
    <p:sldId id="517" r:id="rId10"/>
    <p:sldId id="519" r:id="rId11"/>
    <p:sldId id="518" r:id="rId12"/>
    <p:sldId id="51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4343"/>
    <a:srgbClr val="291F33"/>
    <a:srgbClr val="33291F"/>
    <a:srgbClr val="000066"/>
    <a:srgbClr val="1A014B"/>
    <a:srgbClr val="EBEBEB"/>
    <a:srgbClr val="376092"/>
    <a:srgbClr val="7F7F7F"/>
    <a:srgbClr val="8258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11" autoAdjust="0"/>
    <p:restoredTop sz="71808" autoAdjust="0"/>
  </p:normalViewPr>
  <p:slideViewPr>
    <p:cSldViewPr snapToGrid="0">
      <p:cViewPr varScale="1">
        <p:scale>
          <a:sx n="88" d="100"/>
          <a:sy n="88" d="100"/>
        </p:scale>
        <p:origin x="-18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Mala privreda</c:v>
                </c:pt>
              </c:strCache>
            </c:strRef>
          </c:tx>
          <c:spPr>
            <a:solidFill>
              <a:srgbClr val="45B548"/>
            </a:solidFill>
          </c:spPr>
          <c:invertIfNegative val="0"/>
          <c:dLbls>
            <c:dLbl>
              <c:idx val="0"/>
              <c:layout>
                <c:manualLayout>
                  <c:x val="4.708097928436911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730696798493411E-2"/>
                  <c:y val="-2.65118375354595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43126177024482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73069679849341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4.3314500941619587E-2"/>
                  <c:y val="-1.34680134680134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15</c:v>
                </c:pt>
                <c:pt idx="1">
                  <c:v>12</c:v>
                </c:pt>
                <c:pt idx="2">
                  <c:v>5</c:v>
                </c:pt>
                <c:pt idx="3">
                  <c:v>5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Velika i srednja privreda</c:v>
                </c:pt>
              </c:strCache>
            </c:strRef>
          </c:tx>
          <c:spPr>
            <a:solidFill>
              <a:srgbClr val="F8A968"/>
            </a:solidFill>
          </c:spPr>
          <c:invertIfNegative val="0"/>
          <c:dLbls>
            <c:dLbl>
              <c:idx val="0"/>
              <c:layout>
                <c:manualLayout>
                  <c:x val="4.70809792843691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3.954802259887006E-2"/>
                  <c:y val="3.3670033670033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847457627118647E-2"/>
                  <c:y val="1.234553639565574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7080979284369114E-2"/>
                  <c:y val="-6.7340067340067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431261770244823E-2"/>
                  <c:y val="-4.37710437710437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13</c:v>
                </c:pt>
                <c:pt idx="3">
                  <c:v>18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Državni službenik</c:v>
                </c:pt>
              </c:strCache>
            </c:strRef>
          </c:tx>
          <c:spPr>
            <a:solidFill>
              <a:srgbClr val="80ABE0"/>
            </a:solidFill>
          </c:spPr>
          <c:invertIfNegative val="0"/>
          <c:dLbls>
            <c:dLbl>
              <c:idx val="0"/>
              <c:layout>
                <c:manualLayout>
                  <c:x val="5.2730548511944482E-2"/>
                  <c:y val="-3.3670033670033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84745762711871E-2"/>
                  <c:y val="1.346774834963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548022598870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8964218455743877E-2"/>
                  <c:y val="1.0100744982634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7080979284369114E-2"/>
                  <c:y val="-3.3670033670033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53</c:v>
                </c:pt>
                <c:pt idx="1">
                  <c:v>34</c:v>
                </c:pt>
                <c:pt idx="2">
                  <c:v>8</c:v>
                </c:pt>
                <c:pt idx="3">
                  <c:v>11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Lokalni funkcioner</c:v>
                </c:pt>
              </c:strCache>
            </c:strRef>
          </c:tx>
          <c:spPr>
            <a:solidFill>
              <a:srgbClr val="306D2D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4.708007690342194E-2"/>
                  <c:y val="3.3639149400997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4.70809792843691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7080979284369114E-2"/>
                  <c:y val="-1.0101010101010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7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Državni funkcioner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4.7080979284369079E-2"/>
                  <c:y val="-2.02020202020202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4.7080534424722334E-2"/>
                  <c:y val="-3.36700336700336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197740112994211E-2"/>
                  <c:y val="-2.02020202020202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686656"/>
        <c:axId val="161137792"/>
      </c:barChart>
      <c:catAx>
        <c:axId val="47686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1"/>
                </a:pPr>
                <a:r>
                  <a:rPr lang="sr-Latn-ME" b="0" i="1"/>
                  <a:t>Godina donošenja pravosnažne presude</a:t>
                </a:r>
                <a:endParaRPr lang="en-US" b="0" i="1"/>
              </a:p>
            </c:rich>
          </c:tx>
          <c:layout>
            <c:manualLayout>
              <c:xMode val="edge"/>
              <c:yMode val="edge"/>
              <c:x val="0.31056243784454074"/>
              <c:y val="0.93741666666666668"/>
            </c:manualLayout>
          </c:layout>
          <c:overlay val="0"/>
        </c:title>
        <c:majorTickMark val="out"/>
        <c:minorTickMark val="none"/>
        <c:tickLblPos val="nextTo"/>
        <c:crossAx val="161137792"/>
        <c:crosses val="autoZero"/>
        <c:auto val="1"/>
        <c:lblAlgn val="ctr"/>
        <c:lblOffset val="100"/>
        <c:noMultiLvlLbl val="0"/>
      </c:catAx>
      <c:valAx>
        <c:axId val="1611377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 i="1"/>
                </a:pPr>
                <a:r>
                  <a:rPr lang="sr-Latn-ME" b="0" i="1"/>
                  <a:t>Broj optuženih za korupciju</a:t>
                </a:r>
                <a:endParaRPr lang="en-US" b="0" i="1"/>
              </a:p>
            </c:rich>
          </c:tx>
          <c:layout>
            <c:manualLayout>
              <c:xMode val="edge"/>
              <c:yMode val="edge"/>
              <c:x val="1.2706523807632363E-2"/>
              <c:y val="0.196846151806781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68665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69728998613834725"/>
          <c:y val="3.4007755196552546E-2"/>
          <c:w val="0.29678773061507435"/>
          <c:h val="0.42736811023622046"/>
        </c:manualLayout>
      </c:layout>
      <c:overlay val="1"/>
      <c:spPr>
        <a:noFill/>
      </c:sp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600" baseline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996960125746988E-2"/>
          <c:y val="8.5269492828547969E-2"/>
          <c:w val="0.6102089357474384"/>
          <c:h val="0.755078077361541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Mala privreda</c:v>
                </c:pt>
              </c:strCache>
            </c:strRef>
          </c:tx>
          <c:spPr>
            <a:solidFill>
              <a:srgbClr val="45B548"/>
            </a:solidFill>
          </c:spPr>
          <c:invertIfNegative val="0"/>
          <c:dLbls>
            <c:delete val="1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Velika i srednja privreda</c:v>
                </c:pt>
              </c:strCache>
            </c:strRef>
          </c:tx>
          <c:spPr>
            <a:solidFill>
              <a:srgbClr val="F8A968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4.331450094161951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19774011299435E-2"/>
                  <c:y val="3.36700336700336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3314500941619587E-2"/>
                  <c:y val="-1.34680134680134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Državni službenik</c:v>
                </c:pt>
              </c:strCache>
            </c:strRef>
          </c:tx>
          <c:spPr>
            <a:solidFill>
              <a:srgbClr val="80ABE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4.5197740112994281E-2"/>
                  <c:y val="-2.69360269360269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Lokalni funkcioner</c:v>
                </c:pt>
              </c:strCache>
            </c:strRef>
          </c:tx>
          <c:spPr>
            <a:solidFill>
              <a:srgbClr val="306D2D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4.5197740112994281E-2"/>
                  <c:y val="3.36700336700336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19774011299435E-2"/>
                  <c:y val="-2.35690235690235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Državni funkcioner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4.7080979284369044E-2"/>
                  <c:y val="3.36700336700336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5880960"/>
        <c:axId val="185287808"/>
      </c:barChart>
      <c:catAx>
        <c:axId val="19588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1"/>
                </a:pPr>
                <a:r>
                  <a:rPr lang="sr-Latn-ME" b="0" i="1"/>
                  <a:t>Godina </a:t>
                </a:r>
                <a:r>
                  <a:rPr lang="en-US" b="0" i="1"/>
                  <a:t>dono</a:t>
                </a:r>
                <a:r>
                  <a:rPr lang="sr-Latn-ME" b="0" i="1"/>
                  <a:t>šenja pravosnažne presude</a:t>
                </a:r>
                <a:endParaRPr lang="en-US" b="0" i="1"/>
              </a:p>
            </c:rich>
          </c:tx>
          <c:layout>
            <c:manualLayout>
              <c:xMode val="edge"/>
              <c:yMode val="edge"/>
              <c:x val="0.23731289944689118"/>
              <c:y val="0.93965110421803344"/>
            </c:manualLayout>
          </c:layout>
          <c:overlay val="0"/>
        </c:title>
        <c:majorTickMark val="out"/>
        <c:minorTickMark val="none"/>
        <c:tickLblPos val="nextTo"/>
        <c:crossAx val="185287808"/>
        <c:crosses val="autoZero"/>
        <c:auto val="1"/>
        <c:lblAlgn val="ctr"/>
        <c:lblOffset val="100"/>
        <c:noMultiLvlLbl val="0"/>
      </c:catAx>
      <c:valAx>
        <c:axId val="1852878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 i="1"/>
                </a:pPr>
                <a:r>
                  <a:rPr lang="sr-Latn-ME" b="0" i="1"/>
                  <a:t>Broj osuđenih za korupciju</a:t>
                </a:r>
                <a:endParaRPr lang="en-US" b="0" i="1"/>
              </a:p>
            </c:rich>
          </c:tx>
          <c:layout>
            <c:manualLayout>
              <c:xMode val="edge"/>
              <c:yMode val="edge"/>
              <c:x val="1.2706480304955527E-2"/>
              <c:y val="0.230266365762857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588096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7021873226106331"/>
          <c:y val="0.18100686858448822"/>
          <c:w val="0.28178848997899469"/>
          <c:h val="0.35733998633845565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aseline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Ispod minimuma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.12342050035156649"/>
                  <c:y val="7.64525993883785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128372757086359"/>
                  <c:y val="-3.05810397553516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Redovni postupak</c:v>
                </c:pt>
                <c:pt idx="1">
                  <c:v>Sporazum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31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Minimum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2128372757086346"/>
                  <c:y val="-1.14678899082568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787541127911158"/>
                  <c:y val="-1.5290519877675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Redovni postupak</c:v>
                </c:pt>
                <c:pt idx="1">
                  <c:v>Sporazum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23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Iznad minimuma</c:v>
                </c:pt>
              </c:strCache>
            </c:strRef>
          </c:tx>
          <c:spPr>
            <a:solidFill>
              <a:srgbClr val="80ABE0"/>
            </a:solidFill>
          </c:spPr>
          <c:invertIfNegative val="0"/>
          <c:dLbls>
            <c:dLbl>
              <c:idx val="0"/>
              <c:layout>
                <c:manualLayout>
                  <c:x val="0.11692886548690611"/>
                  <c:y val="-1.1012184256784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4.3314500941619517E-2"/>
                  <c:y val="1.0101010101010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954802259886999E-2"/>
                  <c:y val="-1.346801346801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Redovni postupak</c:v>
                </c:pt>
                <c:pt idx="1">
                  <c:v>Sporazum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2071424"/>
        <c:axId val="165073408"/>
      </c:barChart>
      <c:catAx>
        <c:axId val="172071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1"/>
                </a:pPr>
                <a:r>
                  <a:rPr lang="sr-Latn-ME" b="0" i="1"/>
                  <a:t>Vrsta postupka</a:t>
                </a:r>
                <a:endParaRPr lang="en-US" b="0" i="1"/>
              </a:p>
            </c:rich>
          </c:tx>
          <c:layout>
            <c:manualLayout>
              <c:xMode val="edge"/>
              <c:yMode val="edge"/>
              <c:x val="0.45330586732893108"/>
              <c:y val="0.93666263334055722"/>
            </c:manualLayout>
          </c:layout>
          <c:overlay val="0"/>
        </c:title>
        <c:majorTickMark val="out"/>
        <c:minorTickMark val="none"/>
        <c:tickLblPos val="nextTo"/>
        <c:crossAx val="165073408"/>
        <c:crosses val="autoZero"/>
        <c:auto val="1"/>
        <c:lblAlgn val="ctr"/>
        <c:lblOffset val="100"/>
        <c:noMultiLvlLbl val="0"/>
      </c:catAx>
      <c:valAx>
        <c:axId val="1650734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 i="1"/>
                </a:pPr>
                <a:r>
                  <a:rPr lang="sr-Latn-ME" b="0" i="1"/>
                  <a:t>Broj osuđenih za korupciju</a:t>
                </a:r>
                <a:endParaRPr lang="en-US" b="0" i="1"/>
              </a:p>
            </c:rich>
          </c:tx>
          <c:layout>
            <c:manualLayout>
              <c:xMode val="edge"/>
              <c:yMode val="edge"/>
              <c:x val="1.270644054108621E-2"/>
              <c:y val="0.184289270431453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07142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58004286750219791"/>
          <c:y val="4.8757830772586101E-2"/>
          <c:w val="0.39858947949354739"/>
          <c:h val="0.21435472802138264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aseline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39553129518365"/>
          <c:y val="0.33413978253621235"/>
          <c:w val="0.44054334942003215"/>
          <c:h val="0.84562500507869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C00000"/>
              </a:solidFill>
            </c:spPr>
          </c:dPt>
          <c:dPt>
            <c:idx val="1"/>
            <c:bubble3D val="0"/>
            <c:explosion val="15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"/>
            <c:bubble3D val="0"/>
            <c:explosion val="11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1.3502377532043787E-2"/>
                  <c:y val="-0.337230475685616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9006471491203852"/>
                  <c:y val="-5.55555555555556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8.9969726702270339E-2"/>
                  <c:y val="-0.142629892002039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b="0" baseline="0">
                    <a:solidFill>
                      <a:schemeClr val="tx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Sheet1!$A$2:$A$4</c:f>
              <c:strCache>
                <c:ptCount val="3"/>
                <c:pt idx="0">
                  <c:v>Osuđujuća</c:v>
                </c:pt>
                <c:pt idx="1">
                  <c:v>Oslobađajuća</c:v>
                </c:pt>
                <c:pt idx="2">
                  <c:v>Odbijajuća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104</c:v>
                </c:pt>
                <c:pt idx="1">
                  <c:v>95</c:v>
                </c:pt>
                <c:pt idx="2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aseline="0">
          <a:solidFill>
            <a:srgbClr val="000066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Odbijajuća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314500941619587E-2"/>
                  <c:y val="-3.36700336700336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080979284369079E-2"/>
                  <c:y val="-3.36700336700336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08097928436911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730696798493411E-2"/>
                  <c:y val="-1.234553639565574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964218455743877E-2"/>
                  <c:y val="-1.01010101010101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6</c:v>
                </c:pt>
                <c:pt idx="1">
                  <c:v>9</c:v>
                </c:pt>
                <c:pt idx="2">
                  <c:v>14</c:v>
                </c:pt>
                <c:pt idx="3">
                  <c:v>6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Oslobađajuća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519774011299435E-2"/>
                  <c:y val="-2.69360269360269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080979284369079E-2"/>
                  <c:y val="-1.34680134680134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08097928436911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730696798493411E-2"/>
                  <c:y val="-1.01010101010101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847457627118509E-2"/>
                  <c:y val="-2.35690235690236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57</c:v>
                </c:pt>
                <c:pt idx="1">
                  <c:v>1</c:v>
                </c:pt>
                <c:pt idx="2">
                  <c:v>20</c:v>
                </c:pt>
                <c:pt idx="3">
                  <c:v>10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Osuđujuća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4.8964218455743877E-2"/>
                  <c:y val="-5.00161722208966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847457627118613E-2"/>
                  <c:y val="-0.100460775736366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19774011299435E-2"/>
                  <c:y val="2.07402105039900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847457627118578E-2"/>
                  <c:y val="-0.100460775736366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2730696798493411E-2"/>
                  <c:y val="-3.1550677377449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3314500941619587E-2"/>
                  <c:y val="-2.4892229380418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20</c:v>
                </c:pt>
                <c:pt idx="1">
                  <c:v>29</c:v>
                </c:pt>
                <c:pt idx="2">
                  <c:v>11</c:v>
                </c:pt>
                <c:pt idx="3">
                  <c:v>30</c:v>
                </c:pt>
                <c:pt idx="4">
                  <c:v>12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912320"/>
        <c:axId val="160540352"/>
      </c:barChart>
      <c:catAx>
        <c:axId val="129912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1"/>
                </a:pPr>
                <a:r>
                  <a:rPr lang="sr-Latn-ME" b="0" i="1"/>
                  <a:t>Godina donošenja pravosnažne presude</a:t>
                </a:r>
                <a:endParaRPr lang="en-US" b="0" i="1"/>
              </a:p>
            </c:rich>
          </c:tx>
          <c:layout>
            <c:manualLayout>
              <c:xMode val="edge"/>
              <c:yMode val="edge"/>
              <c:x val="0.35247414788037579"/>
              <c:y val="0.93040377528566509"/>
            </c:manualLayout>
          </c:layout>
          <c:overlay val="0"/>
        </c:title>
        <c:majorTickMark val="out"/>
        <c:minorTickMark val="none"/>
        <c:tickLblPos val="nextTo"/>
        <c:crossAx val="160540352"/>
        <c:crosses val="autoZero"/>
        <c:auto val="1"/>
        <c:lblAlgn val="ctr"/>
        <c:lblOffset val="100"/>
        <c:noMultiLvlLbl val="0"/>
      </c:catAx>
      <c:valAx>
        <c:axId val="1605403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 i="1"/>
                </a:pPr>
                <a:r>
                  <a:rPr lang="sr-Latn-ME" b="0" i="1"/>
                  <a:t>Broj djela korupcije</a:t>
                </a:r>
                <a:endParaRPr lang="en-US" b="0" i="1"/>
              </a:p>
            </c:rich>
          </c:tx>
          <c:layout>
            <c:manualLayout>
              <c:xMode val="edge"/>
              <c:yMode val="edge"/>
              <c:x val="1.2706542953033882E-2"/>
              <c:y val="0.274037487738275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9912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baseline="0">
                <a:latin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aseline="0">
                <a:latin typeface="Calibri" panose="020F050202020403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baseline="0">
                <a:latin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515261209222274"/>
          <c:y val="0.13655372623876563"/>
          <c:w val="0.21240003862393456"/>
          <c:h val="0.25214480765661867"/>
        </c:manualLayout>
      </c:layout>
      <c:overlay val="1"/>
      <c:spPr>
        <a:noFill/>
      </c:spPr>
      <c:txPr>
        <a:bodyPr/>
        <a:lstStyle/>
        <a:p>
          <a:pPr>
            <a:defRPr baseline="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en-US" sz="1400" baseline="0">
          <a:solidFill>
            <a:schemeClr val="tx1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Mala privreda</c:v>
                </c:pt>
              </c:strCache>
            </c:strRef>
          </c:tx>
          <c:spPr>
            <a:solidFill>
              <a:srgbClr val="45B548"/>
            </a:solidFill>
          </c:spPr>
          <c:invertIfNegative val="0"/>
          <c:dLbls>
            <c:dLbl>
              <c:idx val="0"/>
              <c:layout>
                <c:manualLayout>
                  <c:x val="4.7080979284369114E-2"/>
                  <c:y val="1.234553639565574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19774011299431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1977401129943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847457627118647E-2"/>
                  <c:y val="-1.234553639565574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4.3314500941619725E-2"/>
                  <c:y val="-1.34680134680134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Velika i srednja privreda</c:v>
                </c:pt>
              </c:strCache>
            </c:strRef>
          </c:tx>
          <c:spPr>
            <a:solidFill>
              <a:srgbClr val="F8A968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4.7080979284369114E-2"/>
                  <c:y val="-2.69360269360269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89642184557438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964218455743877E-2"/>
                  <c:y val="-1.0101010101010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431261770244823E-2"/>
                  <c:y val="-4.71380471380471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8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Državni službenik</c:v>
                </c:pt>
              </c:strCache>
            </c:strRef>
          </c:tx>
          <c:spPr>
            <a:solidFill>
              <a:srgbClr val="80ABE0"/>
            </a:solidFill>
          </c:spPr>
          <c:invertIfNegative val="0"/>
          <c:dLbls>
            <c:dLbl>
              <c:idx val="0"/>
              <c:layout>
                <c:manualLayout>
                  <c:x val="5.0847309340569719E-2"/>
                  <c:y val="-3.3670033670033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197740112994315E-2"/>
                  <c:y val="-6.17276819782787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4.8964218455743738E-2"/>
                  <c:y val="1.0100744982634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964218455743877E-2"/>
                  <c:y val="-1.346801346801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0</c:v>
                </c:pt>
                <c:pt idx="3">
                  <c:v>10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Lokalni funkcioner</c:v>
                </c:pt>
              </c:strCache>
            </c:strRef>
          </c:tx>
          <c:spPr>
            <a:solidFill>
              <a:srgbClr val="306D2D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4.5197740112994315E-2"/>
                  <c:y val="-6.17276819782787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4.89642184557438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964218455743877E-2"/>
                  <c:y val="-1.0101010101010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Državni funkcioner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4.896407016919495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964218455743877E-2"/>
                  <c:y val="-1.34680134680134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3274624"/>
        <c:axId val="160543232"/>
      </c:barChart>
      <c:catAx>
        <c:axId val="133274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1"/>
                </a:pPr>
                <a:r>
                  <a:rPr lang="sr-Latn-ME" b="0" i="1"/>
                  <a:t>Godina donošenja pravosnažne presude</a:t>
                </a:r>
                <a:endParaRPr lang="en-US" b="0" i="1"/>
              </a:p>
            </c:rich>
          </c:tx>
          <c:layout>
            <c:manualLayout>
              <c:xMode val="edge"/>
              <c:yMode val="edge"/>
              <c:x val="0.35589130485045267"/>
              <c:y val="0.93377077865266844"/>
            </c:manualLayout>
          </c:layout>
          <c:overlay val="0"/>
        </c:title>
        <c:majorTickMark val="out"/>
        <c:minorTickMark val="none"/>
        <c:tickLblPos val="nextTo"/>
        <c:crossAx val="160543232"/>
        <c:crosses val="autoZero"/>
        <c:auto val="1"/>
        <c:lblAlgn val="ctr"/>
        <c:lblOffset val="100"/>
        <c:noMultiLvlLbl val="0"/>
      </c:catAx>
      <c:valAx>
        <c:axId val="1605432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 i="1"/>
                </a:pPr>
                <a:r>
                  <a:rPr lang="sr-Latn-ME" b="0" i="1"/>
                  <a:t>Broj osuđenih za korupciju</a:t>
                </a:r>
                <a:endParaRPr lang="en-US" b="0" i="1"/>
              </a:p>
            </c:rich>
          </c:tx>
          <c:layout>
            <c:manualLayout>
              <c:xMode val="edge"/>
              <c:yMode val="edge"/>
              <c:x val="1.6033526241430538E-2"/>
              <c:y val="0.197224848877323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327462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1958763372733181"/>
          <c:y val="1.7057621743690088E-3"/>
          <c:w val="0.27510788572295752"/>
          <c:h val="0.43228677618044564"/>
        </c:manualLayout>
      </c:layout>
      <c:overlay val="1"/>
      <c:spPr>
        <a:noFill/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611111111111112E-2"/>
          <c:y val="0.17482755560867577"/>
          <c:w val="0.851925276958446"/>
          <c:h val="0.816446549935078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explosion val="25"/>
          <c:dPt>
            <c:idx val="1"/>
            <c:bubble3D val="0"/>
            <c:spPr>
              <a:solidFill>
                <a:srgbClr val="80ABE0"/>
              </a:solidFill>
            </c:spPr>
          </c:dPt>
          <c:dPt>
            <c:idx val="2"/>
            <c:bubble3D val="0"/>
            <c:spPr>
              <a:solidFill>
                <a:srgbClr val="45B548"/>
              </a:solidFill>
            </c:spPr>
          </c:dPt>
          <c:dLbls>
            <c:dLbl>
              <c:idx val="0"/>
              <c:layout>
                <c:manualLayout>
                  <c:x val="-0.11905832300792772"/>
                  <c:y val="-0.115502882071397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3.6550108371071321E-7"/>
                  <c:y val="-0.348310506748375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4739927703885641"/>
                  <c:y val="-0.410790247135585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Sheet1!$A$2:$A$4</c:f>
              <c:strCache>
                <c:ptCount val="3"/>
                <c:pt idx="0">
                  <c:v>Velika</c:v>
                </c:pt>
                <c:pt idx="1">
                  <c:v>Srednja</c:v>
                </c:pt>
                <c:pt idx="2">
                  <c:v>Mala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23</c:v>
                </c:pt>
                <c:pt idx="2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n>
            <a:noFill/>
          </a:ln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64814814814814E-2"/>
          <c:y val="0.20932539682539683"/>
          <c:w val="0.82407407407407407"/>
          <c:h val="0.7876984126984126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explosion val="25"/>
          <c:dPt>
            <c:idx val="1"/>
            <c:bubble3D val="0"/>
            <c:spPr>
              <a:solidFill>
                <a:srgbClr val="80ABE0"/>
              </a:solidFill>
            </c:spPr>
          </c:dPt>
          <c:dPt>
            <c:idx val="2"/>
            <c:bubble3D val="0"/>
            <c:spPr>
              <a:solidFill>
                <a:srgbClr val="45B548"/>
              </a:solidFill>
            </c:spPr>
          </c:dPt>
          <c:dLbls>
            <c:dLbl>
              <c:idx val="0"/>
              <c:layout>
                <c:manualLayout>
                  <c:x val="-3.8039880431612716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2.9259259259259259E-2"/>
                  <c:y val="-0.557424696912885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1.5538422280548265E-3"/>
                  <c:y val="-7.85636170478690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Sheet1!$A$2:$A$4</c:f>
              <c:strCache>
                <c:ptCount val="3"/>
                <c:pt idx="0">
                  <c:v>Velika</c:v>
                </c:pt>
                <c:pt idx="1">
                  <c:v>Srednja</c:v>
                </c:pt>
                <c:pt idx="2">
                  <c:v>Mala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53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9629629629629"/>
          <c:y val="0.16964285714285715"/>
          <c:w val="0.82407407407407407"/>
          <c:h val="0.7876984126984126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explosion val="25"/>
          <c:dPt>
            <c:idx val="1"/>
            <c:bubble3D val="0"/>
            <c:spPr>
              <a:solidFill>
                <a:srgbClr val="80ABE0"/>
              </a:solidFill>
            </c:spPr>
          </c:dPt>
          <c:dPt>
            <c:idx val="2"/>
            <c:bubble3D val="0"/>
            <c:spPr>
              <a:solidFill>
                <a:srgbClr val="45B548"/>
              </a:solidFill>
            </c:spPr>
          </c:dPt>
          <c:dLbls>
            <c:dLbl>
              <c:idx val="0"/>
              <c:layout>
                <c:manualLayout>
                  <c:x val="-0.1007802116113507"/>
                  <c:y val="-4.52276055510007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1.3055555555555556E-2"/>
                  <c:y val="-9.71069241344831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6.5305482134363061E-4"/>
                  <c:y val="-0.528416827954037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Sheet1!$A$2:$A$4</c:f>
              <c:strCache>
                <c:ptCount val="3"/>
                <c:pt idx="0">
                  <c:v>Velika</c:v>
                </c:pt>
                <c:pt idx="1">
                  <c:v>Srednja</c:v>
                </c:pt>
                <c:pt idx="2">
                  <c:v>Mala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Mala privreda</c:v>
                </c:pt>
              </c:strCache>
            </c:strRef>
          </c:tx>
          <c:spPr>
            <a:solidFill>
              <a:srgbClr val="45B548"/>
            </a:solidFill>
          </c:spPr>
          <c:invertIfNegative val="0"/>
          <c:dLbls>
            <c:dLbl>
              <c:idx val="0"/>
              <c:layout>
                <c:manualLayout>
                  <c:x val="8.3571160718353577E-2"/>
                  <c:y val="-1.68320193761449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862375253940718E-2"/>
                  <c:y val="1.01010101010101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446327683615822E-2"/>
                  <c:y val="-6.73400673400673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43126177024482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3.7664783427495151E-2"/>
                  <c:y val="-1.34680134680134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Ispod minimuma</c:v>
                </c:pt>
                <c:pt idx="1">
                  <c:v>Minimum</c:v>
                </c:pt>
                <c:pt idx="2">
                  <c:v>Iznad minimuma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Velika i srednja privreda</c:v>
                </c:pt>
              </c:strCache>
            </c:strRef>
          </c:tx>
          <c:spPr>
            <a:solidFill>
              <a:srgbClr val="F8A968"/>
            </a:solidFill>
          </c:spPr>
          <c:invertIfNegative val="0"/>
          <c:dLbls>
            <c:dLbl>
              <c:idx val="0"/>
              <c:layout>
                <c:manualLayout>
                  <c:x val="8.5218165077933603E-2"/>
                  <c:y val="-3.0303038329549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97913608256594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Ispod minimuma</c:v>
                </c:pt>
                <c:pt idx="1">
                  <c:v>Minimum</c:v>
                </c:pt>
                <c:pt idx="2">
                  <c:v>Iznad minimuma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10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Državni službenik</c:v>
                </c:pt>
              </c:strCache>
            </c:strRef>
          </c:tx>
          <c:spPr>
            <a:solidFill>
              <a:srgbClr val="80ABE0"/>
            </a:solidFill>
          </c:spPr>
          <c:invertIfNegative val="0"/>
          <c:dLbls>
            <c:dLbl>
              <c:idx val="0"/>
              <c:layout>
                <c:manualLayout>
                  <c:x val="8.7573937044681069E-2"/>
                  <c:y val="1.0100747901394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979284369114807E-2"/>
                  <c:y val="-2.65118375354595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329566854990579E-2"/>
                  <c:y val="1.234553639565574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Ispod minimuma</c:v>
                </c:pt>
                <c:pt idx="1">
                  <c:v>Minimum</c:v>
                </c:pt>
                <c:pt idx="2">
                  <c:v>Iznad minimuma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Lokalni funkcioner</c:v>
                </c:pt>
              </c:strCache>
            </c:strRef>
          </c:tx>
          <c:spPr>
            <a:solidFill>
              <a:srgbClr val="306D2D"/>
            </a:solidFill>
          </c:spPr>
          <c:invertIfNegative val="0"/>
          <c:dLbls>
            <c:dLbl>
              <c:idx val="0"/>
              <c:layout>
                <c:manualLayout>
                  <c:x val="8.2862523540489577E-2"/>
                  <c:y val="6.73400673400673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096045197740175E-2"/>
                  <c:y val="1.01010101010101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329566854990579E-2"/>
                  <c:y val="-1.68350168350168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Ispod minimuma</c:v>
                </c:pt>
                <c:pt idx="1">
                  <c:v>Minimum</c:v>
                </c:pt>
                <c:pt idx="2">
                  <c:v>Iznad minimuma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Državni funkcioner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8.4745762711864403E-2"/>
                  <c:y val="-1.34682785863888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979284369114876E-2"/>
                  <c:y val="-3.36726848537875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Ispod minimuma</c:v>
                </c:pt>
                <c:pt idx="1">
                  <c:v>Minimum</c:v>
                </c:pt>
                <c:pt idx="2">
                  <c:v>Iznad minimuma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4840960"/>
        <c:axId val="163296896"/>
      </c:barChart>
      <c:catAx>
        <c:axId val="16484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r-Latn-ME"/>
                  <a:t>Visina kazne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821339917256105"/>
              <c:y val="0.94638511095204003"/>
            </c:manualLayout>
          </c:layout>
          <c:overlay val="0"/>
        </c:title>
        <c:majorTickMark val="out"/>
        <c:minorTickMark val="none"/>
        <c:tickLblPos val="nextTo"/>
        <c:crossAx val="163296896"/>
        <c:crosses val="autoZero"/>
        <c:auto val="1"/>
        <c:lblAlgn val="ctr"/>
        <c:lblOffset val="100"/>
        <c:noMultiLvlLbl val="0"/>
      </c:catAx>
      <c:valAx>
        <c:axId val="1632968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r-Latn-ME"/>
                  <a:t>Broj osuđenih za korupciju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2706526091018284E-2"/>
              <c:y val="0.240367454068241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484096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2403823262421141"/>
          <c:y val="0.1007224534997305"/>
          <c:w val="0.25712932069931937"/>
          <c:h val="0.34517749675229992"/>
        </c:manualLayout>
      </c:layout>
      <c:overlay val="1"/>
      <c:spPr>
        <a:noFill/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i="1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Redovni postupak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3148148148148043E-3"/>
                  <c:y val="-8.89357580302462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3"/>
                  <c:y val="-8.99543807024123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437781360066642E-17"/>
                  <c:y val="-6.42075990501194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1935695538057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96744156980391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4875562720133283E-17"/>
                  <c:y val="4.7415948006499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</c:v>
                </c:pt>
                <c:pt idx="1">
                  <c:v>27</c:v>
                </c:pt>
                <c:pt idx="2">
                  <c:v>8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Sporazum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2.3148148148147301E-3"/>
                  <c:y val="-6.47169103862024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59648793900776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7.733408323959505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132544"/>
        <c:axId val="185316416"/>
      </c:barChart>
      <c:catAx>
        <c:axId val="18513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316416"/>
        <c:crosses val="autoZero"/>
        <c:auto val="1"/>
        <c:lblAlgn val="ctr"/>
        <c:lblOffset val="100"/>
        <c:noMultiLvlLbl val="0"/>
      </c:catAx>
      <c:valAx>
        <c:axId val="185316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5132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01968503936996"/>
          <c:y val="0.13524215723034619"/>
          <c:w val="0.28572105570137069"/>
          <c:h val="0.18189663792025998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03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8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14-Oct-18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14-Oct-18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14-Oct-18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14-Oct-18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14-Oct-18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14-Oct-18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14-Oct-18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14-Oct-18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14-Oct-18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14-Oct-18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8"/>
          <a:stretch/>
        </p:blipFill>
        <p:spPr bwMode="auto">
          <a:xfrm>
            <a:off x="0" y="124571"/>
            <a:ext cx="4403975" cy="4486275"/>
          </a:xfrm>
          <a:prstGeom prst="rect">
            <a:avLst/>
          </a:prstGeom>
          <a:noFill/>
        </p:spPr>
      </p:pic>
      <p:sp>
        <p:nvSpPr>
          <p:cNvPr id="23" name="Rectangle 210"/>
          <p:cNvSpPr txBox="1">
            <a:spLocks noChangeArrowheads="1"/>
          </p:cNvSpPr>
          <p:nvPr/>
        </p:nvSpPr>
        <p:spPr bwMode="auto">
          <a:xfrm>
            <a:off x="4619625" y="1261533"/>
            <a:ext cx="4004736" cy="400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endParaRPr lang="en-US" sz="3600" dirty="0">
              <a:solidFill>
                <a:srgbClr val="08CFEE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9526" y="3701507"/>
            <a:ext cx="4827738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38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Pravosnažne </a:t>
            </a:r>
          </a:p>
          <a:p>
            <a:r>
              <a:rPr lang="sr-Latn-ME" sz="38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presude za </a:t>
            </a:r>
            <a:r>
              <a:rPr lang="sr-Latn-ME" sz="38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korupciju</a:t>
            </a:r>
            <a:endParaRPr lang="en-US" sz="3800" dirty="0" smtClean="0">
              <a:solidFill>
                <a:srgbClr val="08CFEE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endParaRPr lang="sr-Latn-ME" sz="1500" b="1" dirty="0" smtClean="0">
              <a:solidFill>
                <a:srgbClr val="FF0000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r>
              <a:rPr lang="sr-Latn-ME" sz="4800" b="1" dirty="0" smtClean="0">
                <a:solidFill>
                  <a:srgbClr val="FF0000"/>
                </a:solidFill>
                <a:latin typeface="Arial" pitchFamily="34" charset="0"/>
                <a:ea typeface="Arial" charset="0"/>
                <a:cs typeface="Arial" pitchFamily="34" charset="0"/>
              </a:rPr>
              <a:t>IZA </a:t>
            </a:r>
            <a:r>
              <a:rPr lang="sr-Latn-ME" sz="4800" b="1" dirty="0" smtClean="0">
                <a:solidFill>
                  <a:srgbClr val="FF0000"/>
                </a:solidFill>
                <a:latin typeface="Arial" pitchFamily="34" charset="0"/>
                <a:ea typeface="Arial" charset="0"/>
                <a:cs typeface="Arial" pitchFamily="34" charset="0"/>
              </a:rPr>
              <a:t>STATISTIKE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3" y="1261533"/>
            <a:ext cx="1082249" cy="1529578"/>
          </a:xfrm>
          <a:prstGeom prst="rect">
            <a:avLst/>
          </a:prstGeom>
        </p:spPr>
      </p:pic>
      <p:sp>
        <p:nvSpPr>
          <p:cNvPr id="7" name="Rectangle 210"/>
          <p:cNvSpPr txBox="1">
            <a:spLocks noChangeArrowheads="1"/>
          </p:cNvSpPr>
          <p:nvPr/>
        </p:nvSpPr>
        <p:spPr bwMode="auto">
          <a:xfrm>
            <a:off x="-1" y="5106852"/>
            <a:ext cx="9144001" cy="802987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endParaRPr lang="sr-Latn-ME" sz="500" b="1" dirty="0" smtClean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0"/>
          <p:cNvSpPr txBox="1">
            <a:spLocks noChangeArrowheads="1"/>
          </p:cNvSpPr>
          <p:nvPr/>
        </p:nvSpPr>
        <p:spPr bwMode="auto">
          <a:xfrm>
            <a:off x="1164565" y="517205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KO JE POTPISIVAO SPORAZUME?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7313" y="1203387"/>
            <a:ext cx="6970144" cy="10156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000" b="1" dirty="0"/>
              <a:t>Sporazume o priznanju krivice najčešće su potpisivali predstavnici </a:t>
            </a:r>
            <a:r>
              <a:rPr lang="vi-VN" sz="2000" b="1" dirty="0">
                <a:solidFill>
                  <a:srgbClr val="C00000"/>
                </a:solidFill>
              </a:rPr>
              <a:t>velike i srednje privrede, </a:t>
            </a:r>
            <a:endParaRPr lang="sr-Latn-ME" sz="2000" b="1" dirty="0" smtClean="0">
              <a:solidFill>
                <a:srgbClr val="C00000"/>
              </a:solidFill>
            </a:endParaRPr>
          </a:p>
          <a:p>
            <a:r>
              <a:rPr lang="vi-VN" sz="2000" b="1" dirty="0" smtClean="0">
                <a:solidFill>
                  <a:srgbClr val="C00000"/>
                </a:solidFill>
              </a:rPr>
              <a:t>kao </a:t>
            </a:r>
            <a:r>
              <a:rPr lang="vi-VN" sz="2000" b="1" dirty="0">
                <a:solidFill>
                  <a:srgbClr val="C00000"/>
                </a:solidFill>
              </a:rPr>
              <a:t>i lokalni funkcioneri. 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55565827"/>
              </p:ext>
            </p:extLst>
          </p:nvPr>
        </p:nvGraphicFramePr>
        <p:xfrm>
          <a:off x="1182896" y="2175920"/>
          <a:ext cx="7132967" cy="407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661" b="843"/>
          <a:stretch/>
        </p:blipFill>
        <p:spPr bwMode="auto">
          <a:xfrm rot="16200000" flipH="1">
            <a:off x="6532967" y="4111712"/>
            <a:ext cx="2579298" cy="2913278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07" y="5935423"/>
            <a:ext cx="613741" cy="8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61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23919"/>
            <a:ext cx="9144000" cy="87696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10"/>
          <p:cNvSpPr txBox="1">
            <a:spLocks noChangeArrowheads="1"/>
          </p:cNvSpPr>
          <p:nvPr/>
        </p:nvSpPr>
        <p:spPr bwMode="auto">
          <a:xfrm>
            <a:off x="1268065" y="344684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KAZNE ZA PRIZNANJE KRIVICE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71405" y="1694089"/>
            <a:ext cx="2447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u jednom slučaju </a:t>
            </a:r>
            <a:r>
              <a:rPr lang="sr-Latn-M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priznanja krivice </a:t>
            </a:r>
          </a:p>
          <a:p>
            <a:r>
              <a:rPr lang="sr-Latn-M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nije izrečena kazna </a:t>
            </a:r>
          </a:p>
          <a:p>
            <a:r>
              <a:rPr lang="sr-Latn-ME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iznad zakonskog minimuma.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0463666"/>
              </p:ext>
            </p:extLst>
          </p:nvPr>
        </p:nvGraphicFramePr>
        <p:xfrm>
          <a:off x="799186" y="1828609"/>
          <a:ext cx="4787445" cy="380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37" t="18934" r="8172" b="-401"/>
          <a:stretch/>
        </p:blipFill>
        <p:spPr bwMode="auto">
          <a:xfrm rot="10800000">
            <a:off x="5952226" y="3203168"/>
            <a:ext cx="3191774" cy="3654832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42" y="5030584"/>
            <a:ext cx="613741" cy="8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00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97"/>
          <a:stretch/>
        </p:blipFill>
        <p:spPr bwMode="auto">
          <a:xfrm>
            <a:off x="1343025" y="3638357"/>
            <a:ext cx="7800975" cy="3219643"/>
          </a:xfrm>
          <a:prstGeom prst="rect">
            <a:avLst/>
          </a:prstGeom>
          <a:noFill/>
        </p:spPr>
      </p:pic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3501261" y="5685323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2800" b="1" dirty="0" smtClean="0">
                <a:solidFill>
                  <a:srgbClr val="C00000"/>
                </a:solidFill>
                <a:latin typeface="Arial" pitchFamily="34" charset="0"/>
                <a:ea typeface="Arial" charset="0"/>
                <a:cs typeface="Arial" pitchFamily="34" charset="0"/>
              </a:rPr>
              <a:t>www.mans.co.me/pravosudje</a:t>
            </a:r>
            <a:endParaRPr lang="en-US" sz="2800" b="1" dirty="0">
              <a:solidFill>
                <a:srgbClr val="C00000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800" b="1" dirty="0">
              <a:solidFill>
                <a:srgbClr val="C00000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800" b="1" dirty="0">
              <a:solidFill>
                <a:srgbClr val="C00000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768002" y="1342937"/>
            <a:ext cx="6814617" cy="28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240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P</a:t>
            </a:r>
            <a:r>
              <a:rPr lang="en-US" sz="2400" dirty="0" err="1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ravosnažne</a:t>
            </a:r>
            <a:r>
              <a:rPr lang="en-US" sz="240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presude</a:t>
            </a:r>
            <a:r>
              <a:rPr lang="en-US" sz="24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za</a:t>
            </a:r>
            <a:r>
              <a:rPr lang="en-US" sz="24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korupciju</a:t>
            </a:r>
            <a:r>
              <a:rPr lang="sr-Latn-ME" sz="240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donešene</a:t>
            </a:r>
            <a:r>
              <a:rPr lang="en-US" sz="240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endParaRPr lang="sr-Latn-ME" sz="2400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u </a:t>
            </a:r>
            <a:r>
              <a:rPr lang="en-US" sz="2400" dirty="0" err="1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poslednjih</a:t>
            </a:r>
            <a:r>
              <a:rPr lang="en-US" sz="24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pet </a:t>
            </a:r>
            <a:r>
              <a:rPr lang="en-US" sz="2400" dirty="0" err="1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godina</a:t>
            </a:r>
            <a:r>
              <a:rPr lang="sr-Latn-ME" sz="240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mogu</a:t>
            </a:r>
            <a:r>
              <a:rPr lang="en-US" sz="240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se </a:t>
            </a:r>
            <a:r>
              <a:rPr lang="en-US" sz="2400" dirty="0" err="1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pretraživati</a:t>
            </a:r>
            <a:r>
              <a:rPr lang="en-US" sz="24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po</a:t>
            </a:r>
            <a:r>
              <a:rPr lang="en-US" sz="24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ME" sz="1000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imenima</a:t>
            </a:r>
            <a:r>
              <a:rPr lang="en-US" sz="240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optuženih</a:t>
            </a:r>
            <a:r>
              <a:rPr lang="en-US" sz="24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poznatim</a:t>
            </a:r>
            <a:r>
              <a:rPr lang="en-US" sz="24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aferama</a:t>
            </a:r>
            <a:r>
              <a:rPr lang="sr-Latn-ME" sz="240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,</a:t>
            </a:r>
            <a:endParaRPr lang="en-US" sz="2400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ME" sz="1000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kategorijama</a:t>
            </a:r>
            <a:r>
              <a:rPr lang="en-US" sz="240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optuženih</a:t>
            </a:r>
            <a:r>
              <a:rPr lang="sr-Latn-ME" sz="240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i </a:t>
            </a:r>
            <a:r>
              <a:rPr lang="en-US" sz="2400" dirty="0" err="1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nivou</a:t>
            </a:r>
            <a:r>
              <a:rPr lang="en-US" sz="240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korupcije</a:t>
            </a:r>
            <a:r>
              <a:rPr lang="sr-Latn-ME" sz="240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 </a:t>
            </a:r>
            <a:endParaRPr lang="sr-Latn-ME" sz="2400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ME" sz="1000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ME" sz="240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vrstama presuda i izrečenim kaznama,</a:t>
            </a:r>
            <a:endParaRPr lang="en-US" sz="2400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ME" sz="1000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sudu</a:t>
            </a:r>
            <a:r>
              <a:rPr lang="en-US" sz="240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sudijama</a:t>
            </a:r>
            <a:r>
              <a:rPr lang="en-US" sz="24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koje</a:t>
            </a:r>
            <a:r>
              <a:rPr lang="en-US" sz="24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su</a:t>
            </a:r>
            <a:r>
              <a:rPr lang="en-US" sz="24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donijele</a:t>
            </a:r>
            <a:r>
              <a:rPr lang="en-US" sz="24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presudu</a:t>
            </a:r>
            <a:r>
              <a:rPr lang="en-US" sz="240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...</a:t>
            </a:r>
            <a:endParaRPr lang="en-US" sz="2400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</p:txBody>
      </p:sp>
      <p:sp>
        <p:nvSpPr>
          <p:cNvPr id="11" name="Rectangle 210"/>
          <p:cNvSpPr txBox="1">
            <a:spLocks noChangeArrowheads="1"/>
          </p:cNvSpPr>
          <p:nvPr/>
        </p:nvSpPr>
        <p:spPr bwMode="auto">
          <a:xfrm>
            <a:off x="0" y="336430"/>
            <a:ext cx="9144000" cy="8798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endParaRPr lang="sr-Latn-ME" sz="500" b="1" dirty="0" smtClean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r>
              <a:rPr lang="sr-Latn-ME" sz="40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Saznajte šta se krije iza statistike</a:t>
            </a:r>
            <a:endParaRPr lang="en-US" sz="40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48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48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98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661" b="843"/>
          <a:stretch/>
        </p:blipFill>
        <p:spPr bwMode="auto">
          <a:xfrm flipH="1">
            <a:off x="0" y="3243539"/>
            <a:ext cx="3068858" cy="3466228"/>
          </a:xfrm>
          <a:prstGeom prst="rect">
            <a:avLst/>
          </a:prstGeom>
          <a:noFill/>
        </p:spPr>
      </p:pic>
      <p:sp>
        <p:nvSpPr>
          <p:cNvPr id="3" name="Rectangle 210"/>
          <p:cNvSpPr txBox="1">
            <a:spLocks noChangeArrowheads="1"/>
          </p:cNvSpPr>
          <p:nvPr/>
        </p:nvSpPr>
        <p:spPr bwMode="auto">
          <a:xfrm>
            <a:off x="0" y="1"/>
            <a:ext cx="9144000" cy="1354346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endParaRPr lang="sr-Latn-ME" sz="500" b="1" dirty="0" smtClean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r>
              <a:rPr lang="sr-Latn-ME" sz="54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PRAVOSUĐE</a:t>
            </a:r>
          </a:p>
          <a:p>
            <a:pPr algn="ctr">
              <a:buFont typeface="Arial" charset="0"/>
              <a:buNone/>
            </a:pPr>
            <a:r>
              <a:rPr lang="sr-Latn-ME" sz="24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I</a:t>
            </a:r>
            <a:r>
              <a:rPr lang="sr-Latn-ME" sz="24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BORBA PROTIV KORUPCIJE</a:t>
            </a:r>
            <a:endParaRPr lang="en-US" sz="24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31045" y="1561381"/>
            <a:ext cx="2410366" cy="2243953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33570" y="1851801"/>
            <a:ext cx="2044699" cy="2012823"/>
          </a:xfrm>
          <a:prstGeom prst="ellipse">
            <a:avLst/>
          </a:prstGeom>
          <a:solidFill>
            <a:schemeClr val="accent3">
              <a:alpha val="6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44382" y="3528197"/>
            <a:ext cx="2966049" cy="2800712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028661" y="3666490"/>
            <a:ext cx="2836654" cy="2762405"/>
          </a:xfrm>
          <a:prstGeom prst="ellipse">
            <a:avLst/>
          </a:prstGeom>
          <a:solidFill>
            <a:schemeClr val="accent1">
              <a:lumMod val="75000"/>
              <a:alpha val="5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23001" y="1858477"/>
            <a:ext cx="2535927" cy="2570672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210"/>
          <p:cNvSpPr txBox="1">
            <a:spLocks noChangeArrowheads="1"/>
          </p:cNvSpPr>
          <p:nvPr/>
        </p:nvSpPr>
        <p:spPr bwMode="auto">
          <a:xfrm>
            <a:off x="1699882" y="2216362"/>
            <a:ext cx="1359711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1600" b="1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OPTUŽNICE</a:t>
            </a:r>
            <a:endParaRPr lang="en-US" sz="1600" b="1" dirty="0">
              <a:latin typeface="Bahnschrift" panose="020B0502040204020203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0" name="Rectangle 210"/>
          <p:cNvSpPr txBox="1">
            <a:spLocks noChangeArrowheads="1"/>
          </p:cNvSpPr>
          <p:nvPr/>
        </p:nvSpPr>
        <p:spPr bwMode="auto">
          <a:xfrm>
            <a:off x="3862119" y="2208374"/>
            <a:ext cx="133685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1600" b="1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NIVO </a:t>
            </a:r>
          </a:p>
          <a:p>
            <a:pPr>
              <a:buFont typeface="Arial" charset="0"/>
              <a:buNone/>
            </a:pPr>
            <a:r>
              <a:rPr lang="sr-Latn-ME" sz="1600" b="1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KORUPCIJE</a:t>
            </a:r>
            <a:endParaRPr lang="en-US" sz="1600" b="1" dirty="0">
              <a:latin typeface="Bahnschrift" panose="020B0502040204020203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1" name="Rectangle 210"/>
          <p:cNvSpPr txBox="1">
            <a:spLocks noChangeArrowheads="1"/>
          </p:cNvSpPr>
          <p:nvPr/>
        </p:nvSpPr>
        <p:spPr bwMode="auto">
          <a:xfrm>
            <a:off x="5872848" y="1998443"/>
            <a:ext cx="1041521" cy="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1600" b="1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PRESUDE </a:t>
            </a:r>
          </a:p>
          <a:p>
            <a:pPr>
              <a:buFont typeface="Arial" charset="0"/>
              <a:buNone/>
            </a:pPr>
            <a:r>
              <a:rPr lang="sr-Latn-ME" sz="1600" b="1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I SPORAZUMI</a:t>
            </a:r>
            <a:endParaRPr lang="en-US" sz="1600" b="1" dirty="0">
              <a:latin typeface="Bahnschrift" panose="020B0502040204020203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2" name="Rectangle 210"/>
          <p:cNvSpPr txBox="1">
            <a:spLocks noChangeArrowheads="1"/>
          </p:cNvSpPr>
          <p:nvPr/>
        </p:nvSpPr>
        <p:spPr bwMode="auto">
          <a:xfrm>
            <a:off x="5492997" y="4192390"/>
            <a:ext cx="133685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1600" b="1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JAVNI FUNKCIONERI</a:t>
            </a:r>
            <a:endParaRPr lang="en-US" sz="1600" b="1" dirty="0">
              <a:latin typeface="Bahnschrift" panose="020B0502040204020203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3" name="Rectangle 210"/>
          <p:cNvSpPr txBox="1">
            <a:spLocks noChangeArrowheads="1"/>
          </p:cNvSpPr>
          <p:nvPr/>
        </p:nvSpPr>
        <p:spPr bwMode="auto">
          <a:xfrm>
            <a:off x="2683071" y="4285383"/>
            <a:ext cx="133685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1600" b="1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KAZNE</a:t>
            </a:r>
            <a:endParaRPr lang="en-US" sz="1600" b="1" dirty="0">
              <a:latin typeface="Bahnschrift" panose="020B0502040204020203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4" name="Rectangle 210"/>
          <p:cNvSpPr txBox="1">
            <a:spLocks noChangeArrowheads="1"/>
          </p:cNvSpPr>
          <p:nvPr/>
        </p:nvSpPr>
        <p:spPr bwMode="auto">
          <a:xfrm>
            <a:off x="1678313" y="2656612"/>
            <a:ext cx="1848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Ko je bio </a:t>
            </a:r>
          </a:p>
          <a:p>
            <a:pPr>
              <a:buFont typeface="Arial" charset="0"/>
              <a:buNone/>
            </a:pP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optužen </a:t>
            </a:r>
          </a:p>
          <a:p>
            <a:pPr>
              <a:buFont typeface="Arial" charset="0"/>
              <a:buNone/>
            </a:pP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za korupciju?</a:t>
            </a:r>
            <a:endParaRPr lang="en-US" sz="1600" dirty="0">
              <a:latin typeface="Bahnschrift" panose="020B0502040204020203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5" name="Rectangle 210"/>
          <p:cNvSpPr txBox="1">
            <a:spLocks noChangeArrowheads="1"/>
          </p:cNvSpPr>
          <p:nvPr/>
        </p:nvSpPr>
        <p:spPr bwMode="auto">
          <a:xfrm>
            <a:off x="3880091" y="2773274"/>
            <a:ext cx="1848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Koliko je </a:t>
            </a:r>
          </a:p>
          <a:p>
            <a:pPr>
              <a:buFont typeface="Arial" charset="0"/>
              <a:buNone/>
            </a:pP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presuda</a:t>
            </a:r>
          </a:p>
          <a:p>
            <a:pPr>
              <a:buFont typeface="Arial" charset="0"/>
              <a:buNone/>
            </a:pPr>
            <a:r>
              <a:rPr lang="sr-Latn-ME" sz="1600" dirty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z</a:t>
            </a: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a veliku </a:t>
            </a:r>
          </a:p>
          <a:p>
            <a:pPr>
              <a:buFont typeface="Arial" charset="0"/>
              <a:buNone/>
            </a:pP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korupciju?</a:t>
            </a:r>
            <a:endParaRPr lang="en-US" sz="1600" dirty="0">
              <a:latin typeface="Bahnschrift" panose="020B0502040204020203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6" name="Rectangle 210"/>
          <p:cNvSpPr txBox="1">
            <a:spLocks noChangeArrowheads="1"/>
          </p:cNvSpPr>
          <p:nvPr/>
        </p:nvSpPr>
        <p:spPr bwMode="auto">
          <a:xfrm>
            <a:off x="5857030" y="2601328"/>
            <a:ext cx="1848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Koliko je osuđenih </a:t>
            </a:r>
          </a:p>
          <a:p>
            <a:pPr>
              <a:buFont typeface="Arial" charset="0"/>
              <a:buNone/>
            </a:pP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i ko priznaje krivicu?</a:t>
            </a:r>
            <a:endParaRPr lang="en-US" sz="1600" dirty="0">
              <a:latin typeface="Bahnschrift" panose="020B0502040204020203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7" name="Rectangle 210"/>
          <p:cNvSpPr txBox="1">
            <a:spLocks noChangeArrowheads="1"/>
          </p:cNvSpPr>
          <p:nvPr/>
        </p:nvSpPr>
        <p:spPr bwMode="auto">
          <a:xfrm>
            <a:off x="5492997" y="4670677"/>
            <a:ext cx="1848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Koliko funkcionera</a:t>
            </a:r>
          </a:p>
          <a:p>
            <a:pPr>
              <a:buFont typeface="Arial" charset="0"/>
              <a:buNone/>
            </a:pP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je osuđeno </a:t>
            </a:r>
          </a:p>
          <a:p>
            <a:pPr>
              <a:buFont typeface="Arial" charset="0"/>
              <a:buNone/>
            </a:pP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za korupciju</a:t>
            </a:r>
          </a:p>
          <a:p>
            <a:pPr>
              <a:buFont typeface="Arial" charset="0"/>
              <a:buNone/>
            </a:pP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i na kolike kazne?</a:t>
            </a:r>
            <a:endParaRPr lang="en-US" sz="1600" dirty="0">
              <a:latin typeface="Bahnschrift" panose="020B0502040204020203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8" name="Rectangle 210"/>
          <p:cNvSpPr txBox="1">
            <a:spLocks noChangeArrowheads="1"/>
          </p:cNvSpPr>
          <p:nvPr/>
        </p:nvSpPr>
        <p:spPr bwMode="auto">
          <a:xfrm>
            <a:off x="2665070" y="4570294"/>
            <a:ext cx="1848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Kolike su kazne </a:t>
            </a:r>
          </a:p>
          <a:p>
            <a:pPr>
              <a:buFont typeface="Arial" charset="0"/>
              <a:buNone/>
            </a:pP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za one koji </a:t>
            </a:r>
          </a:p>
          <a:p>
            <a:pPr>
              <a:buFont typeface="Arial" charset="0"/>
              <a:buNone/>
            </a:pP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priznaju korupciju, </a:t>
            </a:r>
          </a:p>
          <a:p>
            <a:pPr>
              <a:buFont typeface="Arial" charset="0"/>
              <a:buNone/>
            </a:pP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a kolike u </a:t>
            </a:r>
          </a:p>
          <a:p>
            <a:pPr>
              <a:buFont typeface="Arial" charset="0"/>
              <a:buNone/>
            </a:pPr>
            <a:r>
              <a:rPr lang="sr-Latn-ME" sz="1600" dirty="0" smtClean="0">
                <a:latin typeface="Bahnschrift" panose="020B0502040204020203" pitchFamily="34" charset="0"/>
                <a:ea typeface="Arial" charset="0"/>
                <a:cs typeface="Arial" pitchFamily="34" charset="0"/>
              </a:rPr>
              <a:t>redovnom postupku?</a:t>
            </a:r>
            <a:endParaRPr lang="en-US" sz="1600" dirty="0">
              <a:latin typeface="Bahnschrift" panose="020B0502040204020203" pitchFamily="34" charset="0"/>
              <a:ea typeface="Arial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1" y="4873877"/>
            <a:ext cx="613741" cy="8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0"/>
          <p:cNvSpPr txBox="1">
            <a:spLocks noChangeArrowheads="1"/>
          </p:cNvSpPr>
          <p:nvPr/>
        </p:nvSpPr>
        <p:spPr bwMode="auto">
          <a:xfrm>
            <a:off x="673100" y="500782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OPTUŽENI ZA KORUPCIJU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037593058"/>
              </p:ext>
            </p:extLst>
          </p:nvPr>
        </p:nvGraphicFramePr>
        <p:xfrm>
          <a:off x="767751" y="2135556"/>
          <a:ext cx="7737894" cy="404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661" b="843"/>
          <a:stretch/>
        </p:blipFill>
        <p:spPr bwMode="auto">
          <a:xfrm rot="5400000" flipH="1" flipV="1">
            <a:off x="6501511" y="-166991"/>
            <a:ext cx="2579298" cy="2913278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60" y="49879"/>
            <a:ext cx="613741" cy="8674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3100" y="1142999"/>
            <a:ext cx="6215163" cy="861774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sr-Latn-M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Smanjuje se ukupan broj optuženih</a:t>
            </a:r>
          </a:p>
          <a:p>
            <a:pPr>
              <a:lnSpc>
                <a:spcPts val="3000"/>
              </a:lnSpc>
            </a:pPr>
            <a:r>
              <a:rPr lang="sr-Latn-M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Rijetki postupci </a:t>
            </a:r>
            <a:r>
              <a:rPr lang="sr-Latn-M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protiv javnih </a:t>
            </a:r>
            <a:r>
              <a:rPr lang="sr-Latn-M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funkcionera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26" t="21123"/>
          <a:stretch/>
        </p:blipFill>
        <p:spPr bwMode="auto">
          <a:xfrm flipV="1">
            <a:off x="-1" y="3319382"/>
            <a:ext cx="2946109" cy="3538618"/>
          </a:xfrm>
          <a:prstGeom prst="rect">
            <a:avLst/>
          </a:prstGeom>
          <a:noFill/>
        </p:spPr>
      </p:pic>
      <p:sp>
        <p:nvSpPr>
          <p:cNvPr id="7" name="Rectangle 210"/>
          <p:cNvSpPr txBox="1">
            <a:spLocks noChangeArrowheads="1"/>
          </p:cNvSpPr>
          <p:nvPr/>
        </p:nvSpPr>
        <p:spPr bwMode="auto">
          <a:xfrm>
            <a:off x="871516" y="587046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</a:rPr>
              <a:t>REZULTATI TUŽILAŠTVA</a:t>
            </a:r>
          </a:p>
          <a:p>
            <a:pPr>
              <a:buFont typeface="Arial" charset="0"/>
              <a:buNone/>
            </a:pPr>
            <a:r>
              <a:rPr lang="sr-Latn-ME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</a:rPr>
              <a:t>U DOKAZIVANJU KORUPCIJE?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>
              <a:buFont typeface="Arial" charset="0"/>
              <a:buNone/>
            </a:pPr>
            <a:endParaRPr lang="en-US" sz="3600" b="1" dirty="0">
              <a:latin typeface="Franklin Gothic Medium" panose="020B0603020102020204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3600" b="1" dirty="0">
              <a:latin typeface="Franklin Gothic Medium" panose="020B0603020102020204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8" name="Rectangle 210"/>
          <p:cNvSpPr txBox="1">
            <a:spLocks noChangeArrowheads="1"/>
          </p:cNvSpPr>
          <p:nvPr/>
        </p:nvSpPr>
        <p:spPr bwMode="auto">
          <a:xfrm>
            <a:off x="673100" y="2193926"/>
            <a:ext cx="317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0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28657920"/>
              </p:ext>
            </p:extLst>
          </p:nvPr>
        </p:nvGraphicFramePr>
        <p:xfrm>
          <a:off x="3137871" y="1250240"/>
          <a:ext cx="6465528" cy="493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1" y="5236175"/>
            <a:ext cx="613741" cy="8674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2890" y="1837418"/>
            <a:ext cx="3450318" cy="2308324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U </a:t>
            </a:r>
            <a:r>
              <a:rPr lang="en-US" sz="2400" dirty="0" err="1"/>
              <a:t>poslednjih</a:t>
            </a:r>
            <a:r>
              <a:rPr lang="en-US" sz="2400" dirty="0"/>
              <a:t> pet </a:t>
            </a:r>
            <a:r>
              <a:rPr lang="en-US" sz="2400" dirty="0" err="1"/>
              <a:t>godina</a:t>
            </a:r>
            <a:r>
              <a:rPr lang="en-US" sz="2400" dirty="0"/>
              <a:t> </a:t>
            </a:r>
            <a:endParaRPr lang="sr-Latn-ME" sz="2400" dirty="0" smtClean="0"/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tužilaštvo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nije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uspjelo</a:t>
            </a:r>
            <a:r>
              <a:rPr lang="en-US" sz="2400" b="1" dirty="0">
                <a:solidFill>
                  <a:srgbClr val="C00000"/>
                </a:solidFill>
              </a:rPr>
              <a:t> da </a:t>
            </a:r>
            <a:r>
              <a:rPr lang="en-US" sz="2400" b="1" dirty="0" err="1">
                <a:solidFill>
                  <a:srgbClr val="C00000"/>
                </a:solidFill>
              </a:rPr>
              <a:t>dokaže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više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od </a:t>
            </a:r>
            <a:r>
              <a:rPr lang="en-US" sz="2400" b="1" dirty="0" err="1">
                <a:solidFill>
                  <a:srgbClr val="C00000"/>
                </a:solidFill>
              </a:rPr>
              <a:t>pola</a:t>
            </a:r>
            <a:r>
              <a:rPr lang="en-US" sz="2400" dirty="0">
                <a:solidFill>
                  <a:srgbClr val="C00000"/>
                </a:solidFill>
              </a:rPr>
              <a:t> </a:t>
            </a:r>
            <a:endParaRPr lang="sr-Latn-ME" sz="2400" dirty="0" smtClean="0">
              <a:solidFill>
                <a:srgbClr val="C00000"/>
              </a:solidFill>
            </a:endParaRPr>
          </a:p>
          <a:p>
            <a:r>
              <a:rPr lang="en-US" sz="2400" dirty="0" err="1" smtClean="0"/>
              <a:t>krivičnih</a:t>
            </a:r>
            <a:r>
              <a:rPr lang="en-US" sz="2400" dirty="0" smtClean="0"/>
              <a:t> </a:t>
            </a:r>
            <a:r>
              <a:rPr lang="en-US" sz="2400" dirty="0" err="1" smtClean="0"/>
              <a:t>djela</a:t>
            </a:r>
            <a:r>
              <a:rPr lang="sr-Latn-ME" sz="2400" dirty="0"/>
              <a:t> </a:t>
            </a:r>
            <a:r>
              <a:rPr lang="en-US" sz="2400" dirty="0" err="1" smtClean="0"/>
              <a:t>korupcije</a:t>
            </a:r>
            <a:r>
              <a:rPr lang="en-US" sz="2400" dirty="0"/>
              <a:t> </a:t>
            </a:r>
            <a:endParaRPr lang="sr-Latn-ME" sz="2400" dirty="0" smtClean="0"/>
          </a:p>
          <a:p>
            <a:r>
              <a:rPr lang="en-US" sz="2400" dirty="0" err="1" smtClean="0"/>
              <a:t>koja</a:t>
            </a:r>
            <a:r>
              <a:rPr lang="en-US" sz="2400" dirty="0" smtClean="0"/>
              <a:t> je</a:t>
            </a:r>
            <a:r>
              <a:rPr lang="sr-Latn-ME" sz="2400" dirty="0" smtClean="0"/>
              <a:t> </a:t>
            </a:r>
            <a:r>
              <a:rPr lang="en-US" sz="2400" dirty="0" err="1" smtClean="0"/>
              <a:t>optuženima</a:t>
            </a:r>
            <a:r>
              <a:rPr lang="en-US" sz="2400" dirty="0" smtClean="0"/>
              <a:t> </a:t>
            </a:r>
            <a:endParaRPr lang="sr-Latn-ME" sz="2400" dirty="0" smtClean="0"/>
          </a:p>
          <a:p>
            <a:r>
              <a:rPr lang="en-US" sz="2400" dirty="0" err="1" smtClean="0"/>
              <a:t>stavljalo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sr-Latn-ME" sz="2400" dirty="0"/>
              <a:t> </a:t>
            </a:r>
            <a:r>
              <a:rPr lang="en-US" sz="2400" dirty="0" err="1" smtClean="0"/>
              <a:t>teret</a:t>
            </a:r>
            <a:r>
              <a:rPr lang="sr-Latn-ME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93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4022" y="623116"/>
            <a:ext cx="6719977" cy="121431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661" b="843"/>
          <a:stretch/>
        </p:blipFill>
        <p:spPr bwMode="auto">
          <a:xfrm rot="5400000" flipH="1">
            <a:off x="-5854" y="-166990"/>
            <a:ext cx="2579298" cy="2913278"/>
          </a:xfrm>
          <a:prstGeom prst="rect">
            <a:avLst/>
          </a:prstGeom>
          <a:noFill/>
        </p:spPr>
      </p:pic>
      <p:sp>
        <p:nvSpPr>
          <p:cNvPr id="11" name="Rectangle 210"/>
          <p:cNvSpPr txBox="1">
            <a:spLocks noChangeArrowheads="1"/>
          </p:cNvSpPr>
          <p:nvPr/>
        </p:nvSpPr>
        <p:spPr bwMode="auto">
          <a:xfrm>
            <a:off x="2593792" y="623116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SMANJUJE SE BROJ </a:t>
            </a:r>
          </a:p>
          <a:p>
            <a:pPr>
              <a:buFont typeface="Arial" charset="0"/>
              <a:buNone/>
            </a:pPr>
            <a:r>
              <a:rPr lang="sr-Latn-ME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PRESUDA ZA KORUPCIJU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9" y="28718"/>
            <a:ext cx="613741" cy="867420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73171770"/>
              </p:ext>
            </p:extLst>
          </p:nvPr>
        </p:nvGraphicFramePr>
        <p:xfrm>
          <a:off x="640095" y="1632254"/>
          <a:ext cx="7757082" cy="462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01947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661" b="843"/>
          <a:stretch/>
        </p:blipFill>
        <p:spPr bwMode="auto">
          <a:xfrm rot="5400000" flipH="1">
            <a:off x="6904218" y="-162669"/>
            <a:ext cx="2579298" cy="2913278"/>
          </a:xfrm>
          <a:prstGeom prst="rect">
            <a:avLst/>
          </a:prstGeom>
          <a:noFill/>
        </p:spPr>
      </p:pic>
      <p:sp>
        <p:nvSpPr>
          <p:cNvPr id="11" name="Rectangle 210"/>
          <p:cNvSpPr txBox="1">
            <a:spLocks noChangeArrowheads="1"/>
          </p:cNvSpPr>
          <p:nvPr/>
        </p:nvSpPr>
        <p:spPr bwMode="auto">
          <a:xfrm>
            <a:off x="920279" y="323240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OSUĐENI ZA KORUPCIJU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96" y="20092"/>
            <a:ext cx="613741" cy="867420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93271227"/>
              </p:ext>
            </p:extLst>
          </p:nvPr>
        </p:nvGraphicFramePr>
        <p:xfrm>
          <a:off x="875354" y="2129646"/>
          <a:ext cx="7634378" cy="4228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05756" y="961819"/>
            <a:ext cx="5779716" cy="1015663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000" b="1" dirty="0"/>
              <a:t>U poslednjih pet godina </a:t>
            </a:r>
            <a:r>
              <a:rPr lang="vi-VN" sz="2000" b="1" dirty="0" smtClean="0"/>
              <a:t>donešeno </a:t>
            </a:r>
            <a:r>
              <a:rPr lang="vi-VN" sz="2000" b="1" dirty="0"/>
              <a:t>je </a:t>
            </a:r>
            <a:endParaRPr lang="sr-Latn-ME" sz="2000" b="1" dirty="0" smtClean="0"/>
          </a:p>
          <a:p>
            <a:r>
              <a:rPr lang="vi-VN" sz="2000" b="1" dirty="0" smtClean="0">
                <a:solidFill>
                  <a:srgbClr val="C00000"/>
                </a:solidFill>
              </a:rPr>
              <a:t>šest </a:t>
            </a:r>
            <a:r>
              <a:rPr lang="vi-VN" sz="2000" b="1" dirty="0">
                <a:solidFill>
                  <a:srgbClr val="C00000"/>
                </a:solidFill>
              </a:rPr>
              <a:t>osuđujućih presuda </a:t>
            </a:r>
            <a:endParaRPr lang="sr-Latn-ME" sz="2000" b="1" dirty="0" smtClean="0">
              <a:solidFill>
                <a:srgbClr val="C00000"/>
              </a:solidFill>
            </a:endParaRPr>
          </a:p>
          <a:p>
            <a:r>
              <a:rPr lang="vi-VN" sz="2000" b="1" dirty="0" smtClean="0">
                <a:solidFill>
                  <a:srgbClr val="C00000"/>
                </a:solidFill>
              </a:rPr>
              <a:t>za </a:t>
            </a:r>
            <a:r>
              <a:rPr lang="vi-VN" sz="2000" b="1" dirty="0">
                <a:solidFill>
                  <a:srgbClr val="C00000"/>
                </a:solidFill>
              </a:rPr>
              <a:t>pet državnih funkcionera.</a:t>
            </a:r>
            <a:r>
              <a:rPr lang="vi-VN" b="1" dirty="0">
                <a:solidFill>
                  <a:srgbClr val="C00000"/>
                </a:solidFill>
              </a:rPr>
              <a:t> 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55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096882" cy="6858000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661" b="843"/>
          <a:stretch/>
        </p:blipFill>
        <p:spPr bwMode="auto">
          <a:xfrm rot="16200000" flipH="1">
            <a:off x="-164238" y="4111712"/>
            <a:ext cx="2579298" cy="2913278"/>
          </a:xfrm>
          <a:prstGeom prst="rect">
            <a:avLst/>
          </a:prstGeom>
          <a:noFill/>
        </p:spPr>
      </p:pic>
      <p:sp>
        <p:nvSpPr>
          <p:cNvPr id="11" name="Rectangle 210"/>
          <p:cNvSpPr txBox="1">
            <a:spLocks noChangeArrowheads="1"/>
          </p:cNvSpPr>
          <p:nvPr/>
        </p:nvSpPr>
        <p:spPr bwMode="auto">
          <a:xfrm>
            <a:off x="0" y="426781"/>
            <a:ext cx="9144000" cy="789544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48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     VELIKA KORUPCIJA</a:t>
            </a:r>
            <a:endParaRPr lang="en-US" sz="48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48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48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92" y="5896152"/>
            <a:ext cx="613741" cy="867420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82481944"/>
              </p:ext>
            </p:extLst>
          </p:nvPr>
        </p:nvGraphicFramePr>
        <p:xfrm>
          <a:off x="171835" y="2173397"/>
          <a:ext cx="2735970" cy="220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23478298"/>
              </p:ext>
            </p:extLst>
          </p:nvPr>
        </p:nvGraphicFramePr>
        <p:xfrm>
          <a:off x="3150715" y="2290926"/>
          <a:ext cx="2872596" cy="209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24369304"/>
              </p:ext>
            </p:extLst>
          </p:nvPr>
        </p:nvGraphicFramePr>
        <p:xfrm>
          <a:off x="6109004" y="2299546"/>
          <a:ext cx="2779246" cy="225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6638" y="1706265"/>
            <a:ext cx="135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b="1" dirty="0" smtClean="0"/>
              <a:t>OSUĐUJUĆE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21946" y="1721914"/>
            <a:ext cx="17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b="1" dirty="0" smtClean="0"/>
              <a:t>OSLOBAĐAJUĆE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22160" y="1701455"/>
            <a:ext cx="1352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b="1" dirty="0" smtClean="0"/>
              <a:t>ODBIJAJUĆE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17184" y="4780962"/>
            <a:ext cx="5126484" cy="1384995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ME" sz="2800" dirty="0" smtClean="0"/>
              <a:t>Rijetke presude </a:t>
            </a:r>
          </a:p>
          <a:p>
            <a:pPr algn="ctr"/>
            <a:r>
              <a:rPr lang="sr-Latn-ME" sz="2800" dirty="0" smtClean="0"/>
              <a:t>za veliku korupciju </a:t>
            </a:r>
          </a:p>
          <a:p>
            <a:pPr algn="ctr"/>
            <a:r>
              <a:rPr lang="sr-Latn-ME" sz="2800" dirty="0" smtClean="0"/>
              <a:t>su najčešće bile osuđujuće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6498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0"/>
          <p:cNvSpPr txBox="1">
            <a:spLocks noChangeArrowheads="1"/>
          </p:cNvSpPr>
          <p:nvPr/>
        </p:nvSpPr>
        <p:spPr bwMode="auto">
          <a:xfrm>
            <a:off x="2626855" y="260621"/>
            <a:ext cx="501470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36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KAZNE ZA KORUPCIJU</a:t>
            </a:r>
            <a:endParaRPr lang="en-US" sz="36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7198" y="989802"/>
            <a:ext cx="6235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U poslednjih pet godina donešeno je šest osuđujućih presuda za pet državnih funkcionera </a:t>
            </a:r>
            <a:endParaRPr lang="sr-Latn-ME" sz="2000" b="1" dirty="0" smtClean="0">
              <a:solidFill>
                <a:srgbClr val="FF0000"/>
              </a:solidFill>
            </a:endParaRPr>
          </a:p>
          <a:p>
            <a:r>
              <a:rPr lang="vi-VN" sz="2000" b="1" dirty="0" smtClean="0">
                <a:solidFill>
                  <a:schemeClr val="bg1"/>
                </a:solidFill>
              </a:rPr>
              <a:t>i </a:t>
            </a:r>
            <a:r>
              <a:rPr lang="vi-VN" sz="2000" b="1" dirty="0">
                <a:solidFill>
                  <a:schemeClr val="bg1"/>
                </a:solidFill>
              </a:rPr>
              <a:t>svima su izrečene minimalne ili kazne ispod zakonskog minimuma. 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89314963"/>
              </p:ext>
            </p:extLst>
          </p:nvPr>
        </p:nvGraphicFramePr>
        <p:xfrm>
          <a:off x="990088" y="2137877"/>
          <a:ext cx="7615381" cy="434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661" b="843"/>
          <a:stretch/>
        </p:blipFill>
        <p:spPr bwMode="auto">
          <a:xfrm rot="5400000" flipH="1">
            <a:off x="-20061" y="-164150"/>
            <a:ext cx="2579298" cy="2913278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9" y="28718"/>
            <a:ext cx="613741" cy="8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69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0"/>
          <p:cNvSpPr txBox="1">
            <a:spLocks noChangeArrowheads="1"/>
          </p:cNvSpPr>
          <p:nvPr/>
        </p:nvSpPr>
        <p:spPr bwMode="auto">
          <a:xfrm>
            <a:off x="1164565" y="517205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sr-Latn-ME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KOLIKO JE ČESTO </a:t>
            </a:r>
          </a:p>
          <a:p>
            <a:pPr>
              <a:buFont typeface="Arial" charset="0"/>
              <a:buNone/>
            </a:pPr>
            <a:r>
              <a:rPr lang="sr-Latn-ME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" pitchFamily="34" charset="0"/>
              </a:rPr>
              <a:t>PRIZNANJE KORUPCIJE?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4756" y="1876666"/>
            <a:ext cx="7311878" cy="10156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Sporazumi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priznanju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krivice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 korupciju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potpisivani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nakon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sr-Latn-M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sr-Latn-M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 su izmjene zakona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omoguć</a:t>
            </a:r>
            <a:r>
              <a:rPr lang="sr-Latn-ME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njihovo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zaključivanje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teže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oblike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tih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krivičnih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djela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62876" b="843"/>
          <a:stretch/>
        </p:blipFill>
        <p:spPr bwMode="auto">
          <a:xfrm flipH="1">
            <a:off x="9721" y="3842817"/>
            <a:ext cx="2434112" cy="2913278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" y="5072780"/>
            <a:ext cx="613741" cy="867420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87857721"/>
              </p:ext>
            </p:extLst>
          </p:nvPr>
        </p:nvGraphicFramePr>
        <p:xfrm>
          <a:off x="2037495" y="304081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58312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FiveRules</Template>
  <TotalTime>0</TotalTime>
  <Words>618</Words>
  <Application>Microsoft Office PowerPoint</Application>
  <PresentationFormat>On-screen Show (4:3)</PresentationFormat>
  <Paragraphs>215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Five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2018-10-13T15:18:21Z</dcterms:created>
  <dcterms:modified xsi:type="dcterms:W3CDTF">2018-10-14T17:53:27Z</dcterms:modified>
</cp:coreProperties>
</file>