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7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152B-3315-4A20-94C1-DD012ABE088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E5DA-7018-4FCA-B0B7-2A4797A2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152B-3315-4A20-94C1-DD012ABE088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E5DA-7018-4FCA-B0B7-2A4797A2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26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152B-3315-4A20-94C1-DD012ABE088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E5DA-7018-4FCA-B0B7-2A4797A2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4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152B-3315-4A20-94C1-DD012ABE088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E5DA-7018-4FCA-B0B7-2A4797A2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0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152B-3315-4A20-94C1-DD012ABE088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E5DA-7018-4FCA-B0B7-2A4797A2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0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152B-3315-4A20-94C1-DD012ABE088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E5DA-7018-4FCA-B0B7-2A4797A2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27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152B-3315-4A20-94C1-DD012ABE088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E5DA-7018-4FCA-B0B7-2A4797A2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152B-3315-4A20-94C1-DD012ABE088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E5DA-7018-4FCA-B0B7-2A4797A2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152B-3315-4A20-94C1-DD012ABE088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E5DA-7018-4FCA-B0B7-2A4797A2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6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152B-3315-4A20-94C1-DD012ABE088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E5DA-7018-4FCA-B0B7-2A4797A2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1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152B-3315-4A20-94C1-DD012ABE088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E5DA-7018-4FCA-B0B7-2A4797A2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4152B-3315-4A20-94C1-DD012ABE088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8E5DA-7018-4FCA-B0B7-2A4797A2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20" y="4104922"/>
            <a:ext cx="9144000" cy="1368152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Gra</a:t>
            </a:r>
            <a:r>
              <a:rPr lang="sr-Latn-ME" sz="2800" b="1" dirty="0" smtClean="0">
                <a:solidFill>
                  <a:schemeClr val="accent5">
                    <a:lumMod val="50000"/>
                  </a:schemeClr>
                </a:solidFill>
              </a:rPr>
              <a:t>đanski monitoring </a:t>
            </a:r>
            <a:br>
              <a:rPr lang="sr-Latn-ME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sr-Latn-ME" sz="2800" b="1" dirty="0" smtClean="0">
                <a:solidFill>
                  <a:schemeClr val="accent5">
                    <a:lumMod val="50000"/>
                  </a:schemeClr>
                </a:solidFill>
              </a:rPr>
              <a:t>uticaja izgradnje autoputa Bar – Boljari na životnu sredinu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5801" y="5805264"/>
            <a:ext cx="5392688" cy="481608"/>
          </a:xfrm>
        </p:spPr>
        <p:txBody>
          <a:bodyPr>
            <a:normAutofit/>
          </a:bodyPr>
          <a:lstStyle/>
          <a:p>
            <a:r>
              <a:rPr lang="sr-Latn-M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Aleksandar Perović, Ekološki pokret ,,Ozon“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89240"/>
            <a:ext cx="1080000" cy="108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6172" cy="41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98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4509120"/>
            <a:ext cx="7772400" cy="1224136"/>
          </a:xfrm>
        </p:spPr>
        <p:txBody>
          <a:bodyPr/>
          <a:lstStyle/>
          <a:p>
            <a:r>
              <a:rPr lang="sr-Latn-ME" b="1" dirty="0" smtClean="0">
                <a:solidFill>
                  <a:schemeClr val="accent1">
                    <a:lumMod val="75000"/>
                  </a:schemeClr>
                </a:solidFill>
              </a:rPr>
              <a:t>Hvala na pažnji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5517232"/>
            <a:ext cx="6400800" cy="1080120"/>
          </a:xfrm>
        </p:spPr>
        <p:txBody>
          <a:bodyPr>
            <a:noAutofit/>
          </a:bodyPr>
          <a:lstStyle/>
          <a:p>
            <a:pPr algn="l"/>
            <a:r>
              <a:rPr lang="sr-Latn-M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Ekološki pokret ,,Ozon“</a:t>
            </a:r>
          </a:p>
          <a:p>
            <a:pPr algn="l"/>
            <a:r>
              <a:rPr lang="sr-Latn-M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E: </a:t>
            </a:r>
            <a:r>
              <a:rPr lang="sr-Latn-M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office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@ozon.org.me                                             @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ozonme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www.ozon.org.me                                                     @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ozonmne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67" y="0"/>
            <a:ext cx="7074000" cy="47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817708"/>
            <a:ext cx="432000" cy="43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52" y="625772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5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ME" b="1" dirty="0" smtClean="0"/>
              <a:t>Građanski monitoring životne sredine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1800" dirty="0" err="1" smtClean="0"/>
              <a:t>Cilj</a:t>
            </a:r>
            <a:r>
              <a:rPr lang="en-US" sz="1800" dirty="0" smtClean="0"/>
              <a:t> </a:t>
            </a:r>
            <a:r>
              <a:rPr lang="en-US" sz="1800" dirty="0" err="1" smtClean="0"/>
              <a:t>monitoringa</a:t>
            </a:r>
            <a:r>
              <a:rPr lang="en-US" sz="1800" dirty="0" smtClean="0"/>
              <a:t> </a:t>
            </a:r>
            <a:r>
              <a:rPr lang="sr-Latn-ME" sz="1800" dirty="0" smtClean="0"/>
              <a:t>životne sredine </a:t>
            </a:r>
            <a:r>
              <a:rPr lang="en-US" sz="1800" dirty="0" smtClean="0"/>
              <a:t>je </a:t>
            </a:r>
            <a:r>
              <a:rPr lang="en-US" sz="1800" dirty="0" err="1"/>
              <a:t>prikupljanje</a:t>
            </a:r>
            <a:r>
              <a:rPr lang="en-US" sz="1800" dirty="0"/>
              <a:t> </a:t>
            </a:r>
            <a:r>
              <a:rPr lang="en-US" sz="1800" dirty="0" err="1"/>
              <a:t>podataka</a:t>
            </a:r>
            <a:r>
              <a:rPr lang="en-US" sz="1800" dirty="0"/>
              <a:t> </a:t>
            </a:r>
            <a:r>
              <a:rPr lang="en-US" sz="1800" dirty="0" err="1"/>
              <a:t>kvantitativne</a:t>
            </a:r>
            <a:r>
              <a:rPr lang="en-US" sz="1800" dirty="0"/>
              <a:t> i </a:t>
            </a:r>
            <a:r>
              <a:rPr lang="en-US" sz="1800" dirty="0" err="1"/>
              <a:t>kvalitativne</a:t>
            </a:r>
            <a:r>
              <a:rPr lang="en-US" sz="1800" dirty="0"/>
              <a:t> </a:t>
            </a:r>
            <a:r>
              <a:rPr lang="en-US" sz="1800" dirty="0" err="1"/>
              <a:t>prirode</a:t>
            </a:r>
            <a:r>
              <a:rPr lang="en-US" sz="1800" dirty="0"/>
              <a:t> o </a:t>
            </a:r>
            <a:r>
              <a:rPr lang="en-US" sz="1800" dirty="0" err="1"/>
              <a:t>prisustvu</a:t>
            </a:r>
            <a:r>
              <a:rPr lang="en-US" sz="1800" dirty="0"/>
              <a:t> i </a:t>
            </a:r>
            <a:r>
              <a:rPr lang="en-US" sz="1800" dirty="0" err="1"/>
              <a:t>distribuciji</a:t>
            </a:r>
            <a:r>
              <a:rPr lang="en-US" sz="1800" dirty="0"/>
              <a:t> </a:t>
            </a:r>
            <a:r>
              <a:rPr lang="en-US" sz="1800" dirty="0" err="1"/>
              <a:t>zagađivača</a:t>
            </a:r>
            <a:r>
              <a:rPr lang="en-US" sz="1800" dirty="0"/>
              <a:t>, </a:t>
            </a:r>
            <a:r>
              <a:rPr lang="en-US" sz="1800" dirty="0" err="1"/>
              <a:t>prećenje</a:t>
            </a:r>
            <a:r>
              <a:rPr lang="en-US" sz="1800" dirty="0"/>
              <a:t> </a:t>
            </a:r>
            <a:r>
              <a:rPr lang="en-US" sz="1800" dirty="0" err="1"/>
              <a:t>emisija</a:t>
            </a:r>
            <a:r>
              <a:rPr lang="en-US" sz="1800" dirty="0"/>
              <a:t> i </a:t>
            </a:r>
            <a:r>
              <a:rPr lang="en-US" sz="1800" dirty="0" err="1"/>
              <a:t>imisija</a:t>
            </a:r>
            <a:r>
              <a:rPr lang="en-US" sz="1800" dirty="0"/>
              <a:t>, </a:t>
            </a:r>
            <a:r>
              <a:rPr lang="en-US" sz="1800" dirty="0" err="1"/>
              <a:t>izvora</a:t>
            </a:r>
            <a:r>
              <a:rPr lang="en-US" sz="1800" dirty="0"/>
              <a:t> </a:t>
            </a:r>
            <a:r>
              <a:rPr lang="en-US" sz="1800" dirty="0" err="1"/>
              <a:t>zagađenja</a:t>
            </a:r>
            <a:r>
              <a:rPr lang="en-US" sz="1800" dirty="0"/>
              <a:t> i </a:t>
            </a:r>
            <a:r>
              <a:rPr lang="en-US" sz="1800" dirty="0" err="1"/>
              <a:t>njihovog</a:t>
            </a:r>
            <a:r>
              <a:rPr lang="en-US" sz="1800" dirty="0"/>
              <a:t> </a:t>
            </a:r>
            <a:r>
              <a:rPr lang="en-US" sz="1800" dirty="0" err="1"/>
              <a:t>rasporeda</a:t>
            </a:r>
            <a:r>
              <a:rPr lang="en-US" sz="1800" dirty="0"/>
              <a:t>, </a:t>
            </a:r>
            <a:r>
              <a:rPr lang="en-US" sz="1800" dirty="0" err="1"/>
              <a:t>transporta</a:t>
            </a:r>
            <a:r>
              <a:rPr lang="en-US" sz="1800" dirty="0"/>
              <a:t> </a:t>
            </a:r>
            <a:r>
              <a:rPr lang="en-US" sz="1800" dirty="0" err="1"/>
              <a:t>polutanata</a:t>
            </a:r>
            <a:r>
              <a:rPr lang="en-US" sz="1800" dirty="0"/>
              <a:t> i </a:t>
            </a:r>
            <a:r>
              <a:rPr lang="en-US" sz="1800" dirty="0" err="1"/>
              <a:t>određivanje</a:t>
            </a:r>
            <a:r>
              <a:rPr lang="en-US" sz="1800" dirty="0"/>
              <a:t> </a:t>
            </a:r>
            <a:r>
              <a:rPr lang="en-US" sz="1800" dirty="0" err="1"/>
              <a:t>njihovih</a:t>
            </a:r>
            <a:r>
              <a:rPr lang="en-US" sz="1800" dirty="0"/>
              <a:t> </a:t>
            </a:r>
            <a:r>
              <a:rPr lang="en-US" sz="1800" dirty="0" err="1"/>
              <a:t>koncentracija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određenim</a:t>
            </a:r>
            <a:r>
              <a:rPr lang="en-US" sz="1800" dirty="0"/>
              <a:t> </a:t>
            </a:r>
            <a:r>
              <a:rPr lang="en-US" sz="1800" dirty="0" err="1"/>
              <a:t>mjernim</a:t>
            </a:r>
            <a:r>
              <a:rPr lang="en-US" sz="1800" dirty="0"/>
              <a:t> </a:t>
            </a:r>
            <a:r>
              <a:rPr lang="en-US" sz="1800" dirty="0" err="1"/>
              <a:t>tačkama</a:t>
            </a:r>
            <a:r>
              <a:rPr lang="en-US" sz="1800" dirty="0"/>
              <a:t>.  </a:t>
            </a:r>
            <a:endParaRPr lang="sr-Latn-ME" sz="1800" dirty="0" smtClean="0"/>
          </a:p>
          <a:p>
            <a:pPr algn="just"/>
            <a:endParaRPr lang="sr-Latn-ME" sz="1800" dirty="0"/>
          </a:p>
          <a:p>
            <a:pPr algn="just"/>
            <a:r>
              <a:rPr lang="en-US" sz="1800" dirty="0" err="1" smtClean="0"/>
              <a:t>Građanski</a:t>
            </a:r>
            <a:r>
              <a:rPr lang="en-US" sz="1800" dirty="0" smtClean="0"/>
              <a:t> </a:t>
            </a:r>
            <a:r>
              <a:rPr lang="en-US" sz="1800" dirty="0"/>
              <a:t>monitoring bi </a:t>
            </a:r>
            <a:r>
              <a:rPr lang="en-US" sz="1800" dirty="0" err="1"/>
              <a:t>podrazumijevao</a:t>
            </a:r>
            <a:r>
              <a:rPr lang="en-US" sz="1800" dirty="0"/>
              <a:t> i </a:t>
            </a:r>
            <a:r>
              <a:rPr lang="en-US" sz="1800" dirty="0" err="1"/>
              <a:t>dodatno</a:t>
            </a:r>
            <a:r>
              <a:rPr lang="en-US" sz="1800" dirty="0"/>
              <a:t> </a:t>
            </a:r>
            <a:r>
              <a:rPr lang="en-US" sz="1800" dirty="0" err="1"/>
              <a:t>praćenje</a:t>
            </a:r>
            <a:r>
              <a:rPr lang="en-US" sz="1800" dirty="0"/>
              <a:t> </a:t>
            </a:r>
            <a:r>
              <a:rPr lang="en-US" sz="1800" dirty="0" err="1"/>
              <a:t>realizacije</a:t>
            </a:r>
            <a:r>
              <a:rPr lang="en-US" sz="1800" dirty="0"/>
              <a:t> </a:t>
            </a:r>
            <a:r>
              <a:rPr lang="en-US" sz="1800" dirty="0" err="1"/>
              <a:t>predviđenih</a:t>
            </a:r>
            <a:r>
              <a:rPr lang="en-US" sz="1800" dirty="0"/>
              <a:t> </a:t>
            </a:r>
            <a:r>
              <a:rPr lang="en-US" sz="1800" dirty="0" err="1"/>
              <a:t>mjera</a:t>
            </a:r>
            <a:r>
              <a:rPr lang="en-US" sz="1800" dirty="0"/>
              <a:t> </a:t>
            </a:r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sprečavanje</a:t>
            </a:r>
            <a:r>
              <a:rPr lang="en-US" sz="1800" dirty="0"/>
              <a:t> </a:t>
            </a:r>
            <a:r>
              <a:rPr lang="en-US" sz="1800" dirty="0" err="1"/>
              <a:t>ili</a:t>
            </a:r>
            <a:r>
              <a:rPr lang="en-US" sz="1800" dirty="0"/>
              <a:t> </a:t>
            </a:r>
            <a:r>
              <a:rPr lang="en-US" sz="1800" dirty="0" err="1"/>
              <a:t>smanjenje</a:t>
            </a:r>
            <a:r>
              <a:rPr lang="en-US" sz="1800" dirty="0"/>
              <a:t> </a:t>
            </a:r>
            <a:r>
              <a:rPr lang="en-US" sz="1800" dirty="0" err="1"/>
              <a:t>negativnih</a:t>
            </a:r>
            <a:r>
              <a:rPr lang="en-US" sz="1800" dirty="0"/>
              <a:t> </a:t>
            </a:r>
            <a:r>
              <a:rPr lang="en-US" sz="1800" dirty="0" err="1"/>
              <a:t>efekata</a:t>
            </a:r>
            <a:r>
              <a:rPr lang="en-US" sz="1800" dirty="0"/>
              <a:t> </a:t>
            </a:r>
            <a:r>
              <a:rPr lang="en-US" sz="1800" dirty="0" err="1"/>
              <a:t>po</a:t>
            </a:r>
            <a:r>
              <a:rPr lang="en-US" sz="1800" dirty="0"/>
              <a:t> </a:t>
            </a:r>
            <a:r>
              <a:rPr lang="en-US" sz="1800" dirty="0" err="1"/>
              <a:t>životnu</a:t>
            </a:r>
            <a:r>
              <a:rPr lang="en-US" sz="1800" dirty="0"/>
              <a:t> </a:t>
            </a:r>
            <a:r>
              <a:rPr lang="en-US" sz="1800" dirty="0" err="1"/>
              <a:t>sredinu</a:t>
            </a:r>
            <a:r>
              <a:rPr lang="en-US" sz="1800" dirty="0"/>
              <a:t> i </a:t>
            </a:r>
            <a:r>
              <a:rPr lang="en-US" sz="1800" dirty="0" err="1"/>
              <a:t>živi</a:t>
            </a:r>
            <a:r>
              <a:rPr lang="en-US" sz="1800" dirty="0"/>
              <a:t> </a:t>
            </a:r>
            <a:r>
              <a:rPr lang="en-US" sz="1800" dirty="0" err="1"/>
              <a:t>svijet</a:t>
            </a:r>
            <a:r>
              <a:rPr lang="en-US" sz="1800" dirty="0"/>
              <a:t>, </a:t>
            </a:r>
            <a:r>
              <a:rPr lang="en-US" sz="1800" dirty="0" err="1"/>
              <a:t>koji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dio</a:t>
            </a:r>
            <a:r>
              <a:rPr lang="en-US" sz="1800" dirty="0"/>
              <a:t> </a:t>
            </a:r>
            <a:r>
              <a:rPr lang="en-US" sz="1800" dirty="0" err="1"/>
              <a:t>projektne</a:t>
            </a:r>
            <a:r>
              <a:rPr lang="en-US" sz="1800" dirty="0"/>
              <a:t> </a:t>
            </a:r>
            <a:r>
              <a:rPr lang="en-US" sz="1800" dirty="0" err="1"/>
              <a:t>dokumentacije</a:t>
            </a:r>
            <a:r>
              <a:rPr lang="en-US" sz="1800" dirty="0"/>
              <a:t>, </a:t>
            </a:r>
            <a:r>
              <a:rPr lang="en-US" sz="1800" dirty="0" err="1"/>
              <a:t>efikasnosti</a:t>
            </a:r>
            <a:r>
              <a:rPr lang="en-US" sz="1800" dirty="0"/>
              <a:t> </a:t>
            </a:r>
            <a:r>
              <a:rPr lang="en-US" sz="1800" dirty="0" err="1"/>
              <a:t>rada</a:t>
            </a:r>
            <a:r>
              <a:rPr lang="en-US" sz="1800" dirty="0"/>
              <a:t> i </a:t>
            </a:r>
            <a:r>
              <a:rPr lang="en-US" sz="1800" dirty="0" err="1"/>
              <a:t>odgovornosti</a:t>
            </a:r>
            <a:r>
              <a:rPr lang="en-US" sz="1800" dirty="0"/>
              <a:t> </a:t>
            </a:r>
            <a:r>
              <a:rPr lang="en-US" sz="1800" dirty="0" err="1"/>
              <a:t>nadležnih</a:t>
            </a:r>
            <a:r>
              <a:rPr lang="en-US" sz="1800" dirty="0"/>
              <a:t> </a:t>
            </a:r>
            <a:r>
              <a:rPr lang="en-US" sz="1800" dirty="0" err="1"/>
              <a:t>institucija</a:t>
            </a:r>
            <a:r>
              <a:rPr lang="en-US" sz="1800" dirty="0"/>
              <a:t>, </a:t>
            </a:r>
            <a:r>
              <a:rPr lang="en-US" sz="1800" dirty="0" err="1"/>
              <a:t>kao</a:t>
            </a:r>
            <a:r>
              <a:rPr lang="en-US" sz="1800" dirty="0"/>
              <a:t> </a:t>
            </a:r>
            <a:r>
              <a:rPr lang="sr-Latn-ME" sz="1800" dirty="0" smtClean="0"/>
              <a:t>i</a:t>
            </a:r>
            <a:r>
              <a:rPr lang="en-US" sz="1800" dirty="0" smtClean="0"/>
              <a:t> </a:t>
            </a:r>
            <a:r>
              <a:rPr lang="en-US" sz="1800" dirty="0" err="1"/>
              <a:t>informisanje</a:t>
            </a:r>
            <a:r>
              <a:rPr lang="en-US" sz="1800" dirty="0"/>
              <a:t> </a:t>
            </a:r>
            <a:r>
              <a:rPr lang="en-US" sz="1800" dirty="0" err="1"/>
              <a:t>javnosti</a:t>
            </a:r>
            <a:r>
              <a:rPr lang="en-US" sz="1800" dirty="0"/>
              <a:t> o tome</a:t>
            </a:r>
            <a:r>
              <a:rPr lang="en-US" sz="1800" dirty="0" smtClean="0"/>
              <a:t>.</a:t>
            </a:r>
            <a:r>
              <a:rPr lang="sr-Latn-ME" sz="1800" dirty="0" smtClean="0"/>
              <a:t> Naročito bitan kada izostaje kontinuiran javni angažman nezavisne stručne javnosti.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43" y="2303659"/>
            <a:ext cx="4536000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ME" b="1" dirty="0"/>
              <a:t>Opis metodologije građanskog monitoringa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sr-Latn-ME" dirty="0"/>
              <a:t>U konkretnom slučaju kao optimalni metod </a:t>
            </a:r>
            <a:r>
              <a:rPr lang="sr-Latn-ME" dirty="0" smtClean="0"/>
              <a:t>prepoznali </a:t>
            </a:r>
            <a:r>
              <a:rPr lang="sr-Latn-ME" dirty="0"/>
              <a:t>smo kombinovani </a:t>
            </a:r>
            <a:r>
              <a:rPr lang="sr-Latn-ME" dirty="0" smtClean="0"/>
              <a:t>pristup:</a:t>
            </a:r>
          </a:p>
          <a:p>
            <a:pPr marL="0" indent="0" algn="just">
              <a:buNone/>
            </a:pPr>
            <a:r>
              <a:rPr lang="sr-Latn-ME" dirty="0"/>
              <a:t> </a:t>
            </a:r>
            <a:r>
              <a:rPr lang="sr-Latn-ME" dirty="0" smtClean="0"/>
              <a:t>- analiza </a:t>
            </a:r>
            <a:r>
              <a:rPr lang="sr-Latn-ME" dirty="0"/>
              <a:t>usvojene projektne </a:t>
            </a:r>
            <a:r>
              <a:rPr lang="sr-Latn-ME" dirty="0" smtClean="0"/>
              <a:t>dokumentacije,</a:t>
            </a:r>
          </a:p>
          <a:p>
            <a:pPr algn="just">
              <a:buFontTx/>
              <a:buChar char="-"/>
            </a:pPr>
            <a:r>
              <a:rPr lang="sr-Latn-ME" dirty="0" smtClean="0"/>
              <a:t>praćenje propisanih mjera terenskim obilascima,</a:t>
            </a:r>
          </a:p>
          <a:p>
            <a:pPr algn="just">
              <a:buFontTx/>
              <a:buChar char="-"/>
            </a:pPr>
            <a:r>
              <a:rPr lang="sr-Latn-ME" dirty="0" smtClean="0"/>
              <a:t>komunikacija sa nadležnim institucijama,  </a:t>
            </a:r>
          </a:p>
          <a:p>
            <a:pPr algn="just">
              <a:buFontTx/>
              <a:buChar char="-"/>
            </a:pPr>
            <a:r>
              <a:rPr lang="sr-Latn-ME" dirty="0" smtClean="0"/>
              <a:t>konsultacije sa mrežom stručnih saradnika,</a:t>
            </a:r>
          </a:p>
          <a:p>
            <a:pPr algn="just">
              <a:buFontTx/>
              <a:buChar char="-"/>
            </a:pPr>
            <a:r>
              <a:rPr lang="sr-Latn-ME" dirty="0" smtClean="0"/>
              <a:t> medijska kampanja i informisanje javnosti,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12" y="1556792"/>
            <a:ext cx="3348000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5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sr-Latn-ME" b="1" dirty="0"/>
              <a:t>Rezultati dosadašnjeg građanskog </a:t>
            </a:r>
            <a:r>
              <a:rPr lang="sr-Latn-ME" b="1" dirty="0" smtClean="0"/>
              <a:t>monitoringa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4536504" cy="4525963"/>
          </a:xfrm>
        </p:spPr>
        <p:txBody>
          <a:bodyPr>
            <a:normAutofit/>
          </a:bodyPr>
          <a:lstStyle/>
          <a:p>
            <a:r>
              <a:rPr lang="sr-Latn-ME" sz="2000" dirty="0"/>
              <a:t>U</a:t>
            </a:r>
            <a:r>
              <a:rPr lang="sr-Latn-ME" sz="2000" dirty="0" smtClean="0"/>
              <a:t> </a:t>
            </a:r>
            <a:r>
              <a:rPr lang="sr-Latn-ME" sz="2000" dirty="0"/>
              <a:t>fokus građanskog monitoringa u ovoj fazi izgradnje autoputa treba </a:t>
            </a:r>
            <a:r>
              <a:rPr lang="sr-Latn-ME" sz="2000" dirty="0" smtClean="0"/>
              <a:t>staviti:</a:t>
            </a:r>
          </a:p>
          <a:p>
            <a:pPr>
              <a:buFontTx/>
              <a:buChar char="-"/>
            </a:pPr>
            <a:r>
              <a:rPr lang="sr-Latn-ME" sz="2000" dirty="0" smtClean="0"/>
              <a:t>praćenje </a:t>
            </a:r>
            <a:r>
              <a:rPr lang="sr-Latn-ME" sz="2000" dirty="0"/>
              <a:t>kvaliteta </a:t>
            </a:r>
            <a:r>
              <a:rPr lang="sr-Latn-ME" sz="2000" dirty="0" smtClean="0"/>
              <a:t>površinskih i podzemnih voda </a:t>
            </a:r>
          </a:p>
          <a:p>
            <a:pPr>
              <a:buFontTx/>
              <a:buChar char="-"/>
            </a:pPr>
            <a:r>
              <a:rPr lang="sr-Latn-ME" sz="2000" dirty="0"/>
              <a:t>p</a:t>
            </a:r>
            <a:r>
              <a:rPr lang="sr-Latn-ME" sz="2000" dirty="0" smtClean="0"/>
              <a:t>raćenje stanja riječnog ekosistema rijeke Tare i povezanih ekosistema,</a:t>
            </a:r>
            <a:endParaRPr lang="sr-Latn-ME" sz="2000" dirty="0"/>
          </a:p>
          <a:p>
            <a:pPr>
              <a:buFontTx/>
              <a:buChar char="-"/>
            </a:pPr>
            <a:r>
              <a:rPr lang="sr-Latn-ME" sz="2000" dirty="0" smtClean="0"/>
              <a:t>upravljanje </a:t>
            </a:r>
            <a:r>
              <a:rPr lang="sr-Latn-ME" sz="2000" dirty="0"/>
              <a:t>građevinskim i drugim vrstama otpada koji se generiše na </a:t>
            </a:r>
            <a:r>
              <a:rPr lang="sr-Latn-ME" sz="2000" dirty="0" smtClean="0"/>
              <a:t>tom </a:t>
            </a:r>
            <a:r>
              <a:rPr lang="sr-Latn-ME" sz="2000" dirty="0"/>
              <a:t>prostoru, </a:t>
            </a:r>
          </a:p>
          <a:p>
            <a:pPr>
              <a:buFontTx/>
              <a:buChar char="-"/>
            </a:pPr>
            <a:r>
              <a:rPr lang="sr-Latn-ME" sz="2000" dirty="0" smtClean="0"/>
              <a:t> mjere </a:t>
            </a:r>
            <a:r>
              <a:rPr lang="sr-Latn-ME" sz="2000" dirty="0"/>
              <a:t>zaštite na radu i bezbjednosti </a:t>
            </a:r>
            <a:r>
              <a:rPr lang="sr-Latn-ME" sz="2000" dirty="0" smtClean="0"/>
              <a:t>ljudi.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64" y="2204864"/>
            <a:ext cx="4374000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3799740" cy="4425355"/>
          </a:xfrm>
        </p:spPr>
        <p:txBody>
          <a:bodyPr>
            <a:normAutofit fontScale="70000" lnSpcReduction="20000"/>
          </a:bodyPr>
          <a:lstStyle/>
          <a:p>
            <a:r>
              <a:rPr lang="sr-Latn-ME" sz="2200" dirty="0" smtClean="0"/>
              <a:t>Uočeni problemi:</a:t>
            </a:r>
          </a:p>
          <a:p>
            <a:pPr>
              <a:buFontTx/>
              <a:buChar char="-"/>
            </a:pPr>
            <a:r>
              <a:rPr lang="sr-Latn-ME" sz="2200" dirty="0" smtClean="0"/>
              <a:t>Neadekvatno informisanje javnosti o monitoringu površinskih i podzemnih voda i stanju riječnih ekosistema</a:t>
            </a:r>
            <a:r>
              <a:rPr lang="sr-Latn-ME" sz="2200" dirty="0" smtClean="0"/>
              <a:t>, (Arhuska konvencija)</a:t>
            </a:r>
            <a:endParaRPr lang="sr-Latn-ME" sz="2200" dirty="0" smtClean="0"/>
          </a:p>
          <a:p>
            <a:pPr>
              <a:buFontTx/>
              <a:buChar char="-"/>
            </a:pPr>
            <a:r>
              <a:rPr lang="sr-Latn-ME" sz="2200" dirty="0" smtClean="0"/>
              <a:t>Nepravilno odlaganje građevinskog otpada duž cijele prioritetne dionice Smokovac Mateševo i nagomilavanje iskopa na obalama rijeke Tare </a:t>
            </a:r>
          </a:p>
          <a:p>
            <a:pPr>
              <a:buFontTx/>
              <a:buChar char="-"/>
            </a:pPr>
            <a:r>
              <a:rPr lang="sr-Latn-ME" sz="2200" dirty="0" smtClean="0"/>
              <a:t>Ugrožavanje izvora rijeke Lijevoriječice i potoka na lokaciji Pajkov vir</a:t>
            </a:r>
          </a:p>
          <a:p>
            <a:pPr>
              <a:buFontTx/>
              <a:buChar char="-"/>
            </a:pPr>
            <a:r>
              <a:rPr lang="sr-Latn-ME" sz="2200" dirty="0" smtClean="0"/>
              <a:t>Neadekvatno  locirane organizovane mjerne stanice  za uzorkovanje kvaliteta vode,</a:t>
            </a:r>
          </a:p>
          <a:p>
            <a:pPr>
              <a:buFontTx/>
              <a:buChar char="-"/>
            </a:pPr>
            <a:r>
              <a:rPr lang="sr-Latn-ME" sz="2200" dirty="0" smtClean="0"/>
              <a:t>Nepravilno odlaganje metalnog i drvnog otpada</a:t>
            </a:r>
          </a:p>
          <a:p>
            <a:pPr>
              <a:buFontTx/>
              <a:buChar char="-"/>
            </a:pPr>
            <a:r>
              <a:rPr lang="sr-Latn-ME" sz="2200" dirty="0" smtClean="0"/>
              <a:t>Zatrpavanje površina na kojima su posječene šume građevinskim otpadom i iskopom</a:t>
            </a:r>
          </a:p>
          <a:p>
            <a:pPr>
              <a:buFontTx/>
              <a:buChar char="-"/>
            </a:pPr>
            <a:r>
              <a:rPr lang="sr-Latn-ME" sz="2200" dirty="0" smtClean="0"/>
              <a:t>Obrušen most na lokaciji Pajkov vir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sr-Latn-ME" b="1" dirty="0"/>
              <a:t>Rezultati dosadašnjeg građanskog </a:t>
            </a:r>
            <a:r>
              <a:rPr lang="sr-Latn-ME" b="1" dirty="0" smtClean="0"/>
              <a:t>monitoringa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40" y="2420888"/>
            <a:ext cx="4890761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5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3538736" cy="4497363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Upu</a:t>
            </a:r>
            <a:r>
              <a:rPr lang="sr-Latn-ME" sz="2000" dirty="0" smtClean="0"/>
              <a:t>ćene inicijative za inspekcijski nadzor za identifikovane probleme: Upravi za inspekcijske poslove ( 4 ekološkoj inspekciji) , Ministarstvu održivog razvoja i turizma  (urbanističko građevinskoj inspekciji), Ministarstvu saobraćaja i pomorstva (direktoratu za drumski saobraćaj)</a:t>
            </a:r>
            <a:r>
              <a:rPr lang="sr-Latn-ME" sz="2000" dirty="0"/>
              <a:t> </a:t>
            </a:r>
            <a:r>
              <a:rPr lang="sr-Latn-ME" sz="2000" dirty="0" smtClean="0"/>
              <a:t>i Upravi policije (Odsjek za bezbjednost drumskog saobraćaja)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sr-Latn-ME" b="1" dirty="0" smtClean="0"/>
              <a:t>Inicijative za inspekcijski nadzor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697" y="2132856"/>
            <a:ext cx="5391229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4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3394720" cy="4248471"/>
          </a:xfrm>
        </p:spPr>
        <p:txBody>
          <a:bodyPr>
            <a:normAutofit/>
          </a:bodyPr>
          <a:lstStyle/>
          <a:p>
            <a:r>
              <a:rPr lang="sr-Latn-ME" sz="2000" dirty="0"/>
              <a:t>Nevladine organizacije  Ozon, Breznica, Green Home, Centar za zaštitu i proučavanje ptica podnijele su zbog devastacije Tare Skupštinskom odboru za </a:t>
            </a:r>
            <a:r>
              <a:rPr lang="pl-PL" sz="2000" dirty="0"/>
              <a:t>za turizam, poljoprivredu, ekologiju i prostorno planiranje inicijativu za kontrolno saslušanje Ministara Radulovića i Nurkovića. </a:t>
            </a:r>
            <a:endParaRPr lang="pl-PL" sz="20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440160"/>
          </a:xfrm>
        </p:spPr>
        <p:txBody>
          <a:bodyPr>
            <a:normAutofit/>
          </a:bodyPr>
          <a:lstStyle/>
          <a:p>
            <a:r>
              <a:rPr lang="sr-Latn-ME" b="1" dirty="0" smtClean="0"/>
              <a:t>Inicijativa za kontrolno saslušanje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00" y="2204864"/>
            <a:ext cx="499200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3754760" cy="3993307"/>
          </a:xfrm>
        </p:spPr>
        <p:txBody>
          <a:bodyPr>
            <a:normAutofit lnSpcReduction="10000"/>
          </a:bodyPr>
          <a:lstStyle/>
          <a:p>
            <a:r>
              <a:rPr lang="sr-Latn-ME" sz="1600" dirty="0"/>
              <a:t>O</a:t>
            </a:r>
            <a:r>
              <a:rPr lang="sr-Latn-ME" sz="1600" dirty="0" smtClean="0"/>
              <a:t>d MORT </a:t>
            </a:r>
            <a:r>
              <a:rPr lang="vi-VN" sz="1600" dirty="0"/>
              <a:t>Izvještaj savjetodavne Misije IUCN i Centra za svjetsku baštinu UNESCO, povodom izmjene granica Nacionalnog Parka Durmitor kao i drugih aktuelnih pitanja koja se odnose na NP Durmitor, između ostalih i uticaju građevinskih radova u okviru projekta autoputa Bar – Boljari na rijeku Taru</a:t>
            </a:r>
            <a:r>
              <a:rPr lang="vi-VN" sz="1600" dirty="0" smtClean="0"/>
              <a:t>.</a:t>
            </a:r>
            <a:endParaRPr lang="sr-Latn-ME" sz="1600" dirty="0" smtClean="0"/>
          </a:p>
          <a:p>
            <a:pPr marL="0" indent="0">
              <a:buNone/>
            </a:pPr>
            <a:endParaRPr lang="sr-Latn-ME" sz="1600" dirty="0"/>
          </a:p>
          <a:p>
            <a:r>
              <a:rPr lang="sr-Latn-ME" sz="1600" dirty="0" smtClean="0"/>
              <a:t>Od MPRR Studiju ,,nultog stanja“ ekosistema rijeke Tare i rezultate monitoringa  podzemnih voda sa stanica  koje se nalaze na području prioritetne dionice Smokovac – Mateševo.</a:t>
            </a:r>
            <a:endParaRPr lang="en-US" sz="16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sr-Latn-ME" b="1" dirty="0" smtClean="0"/>
              <a:t>Zahtjevi za slobodan pristup informacijama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23" y="2636912"/>
            <a:ext cx="4812377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2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Informisanje</a:t>
            </a:r>
            <a:r>
              <a:rPr lang="en-US" b="1" dirty="0" smtClean="0"/>
              <a:t> </a:t>
            </a:r>
            <a:r>
              <a:rPr lang="en-US" b="1" dirty="0" err="1" smtClean="0"/>
              <a:t>javnosti</a:t>
            </a:r>
            <a:r>
              <a:rPr lang="en-US" b="1" dirty="0" smtClean="0"/>
              <a:t> </a:t>
            </a:r>
            <a:r>
              <a:rPr lang="en-US" b="1" dirty="0" smtClean="0"/>
              <a:t>i </a:t>
            </a:r>
            <a:r>
              <a:rPr lang="en-US" b="1" dirty="0" err="1" smtClean="0"/>
              <a:t>medijske</a:t>
            </a:r>
            <a:r>
              <a:rPr lang="en-US" b="1" dirty="0" smtClean="0"/>
              <a:t> </a:t>
            </a:r>
            <a:r>
              <a:rPr lang="en-US" b="1" dirty="0" err="1" smtClean="0"/>
              <a:t>aktivnosti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3888432" cy="355699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26 </a:t>
            </a:r>
            <a:r>
              <a:rPr lang="en-US" sz="2000" dirty="0" err="1" smtClean="0"/>
              <a:t>pojavljivanj</a:t>
            </a:r>
            <a:r>
              <a:rPr lang="sr-Latn-ME" sz="2000" dirty="0" smtClean="0"/>
              <a:t>a na TV, štampanim medijima i portalima</a:t>
            </a:r>
          </a:p>
          <a:p>
            <a:pPr marL="0" indent="0">
              <a:buNone/>
            </a:pPr>
            <a:endParaRPr lang="sr-Latn-ME" sz="2000" dirty="0"/>
          </a:p>
          <a:p>
            <a:r>
              <a:rPr lang="sr-Latn-ME" sz="2000" dirty="0" smtClean="0"/>
              <a:t>Odlična posjeta na našem portalu i aplikaciji </a:t>
            </a:r>
          </a:p>
          <a:p>
            <a:pPr marL="0" indent="0">
              <a:buNone/>
            </a:pPr>
            <a:endParaRPr lang="sr-Latn-ME" sz="2000" dirty="0" smtClean="0"/>
          </a:p>
          <a:p>
            <a:r>
              <a:rPr lang="en-US" sz="2000" dirty="0" err="1" smtClean="0"/>
              <a:t>Intezivna</a:t>
            </a:r>
            <a:r>
              <a:rPr lang="en-US" sz="2000" dirty="0" smtClean="0"/>
              <a:t> </a:t>
            </a:r>
            <a:r>
              <a:rPr lang="en-US" sz="2000" dirty="0" err="1" smtClean="0"/>
              <a:t>interakcija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dru</a:t>
            </a:r>
            <a:r>
              <a:rPr lang="sr-Latn-ME" sz="2000" dirty="0" smtClean="0"/>
              <a:t>š</a:t>
            </a:r>
            <a:r>
              <a:rPr lang="en-US" sz="2000" dirty="0" err="1" smtClean="0"/>
              <a:t>tvenim</a:t>
            </a:r>
            <a:r>
              <a:rPr lang="en-US" sz="2000" dirty="0" smtClean="0"/>
              <a:t> </a:t>
            </a:r>
            <a:r>
              <a:rPr lang="en-US" sz="2000" dirty="0" err="1" smtClean="0"/>
              <a:t>mrezama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,,Arhus </a:t>
            </a:r>
            <a:r>
              <a:rPr lang="en-US" sz="2000" dirty="0" err="1" smtClean="0"/>
              <a:t>karavan</a:t>
            </a:r>
            <a:r>
              <a:rPr lang="en-US" sz="2000" dirty="0" smtClean="0"/>
              <a:t>” </a:t>
            </a:r>
            <a:r>
              <a:rPr lang="en-US" sz="2000" dirty="0" err="1" smtClean="0"/>
              <a:t>na</a:t>
            </a:r>
            <a:r>
              <a:rPr lang="en-US" sz="2000" dirty="0" smtClean="0"/>
              <a:t> 4 </a:t>
            </a:r>
            <a:r>
              <a:rPr lang="en-US" sz="2000" dirty="0" err="1" smtClean="0"/>
              <a:t>lokacije</a:t>
            </a:r>
            <a:r>
              <a:rPr lang="en-US" sz="2000" dirty="0" smtClean="0"/>
              <a:t> u </a:t>
            </a:r>
            <a:r>
              <a:rPr lang="en-US" sz="2000" dirty="0" err="1" smtClean="0"/>
              <a:t>cilju</a:t>
            </a:r>
            <a:r>
              <a:rPr lang="en-US" sz="2000" dirty="0" smtClean="0"/>
              <a:t> </a:t>
            </a:r>
            <a:r>
              <a:rPr lang="en-US" sz="2000" dirty="0" err="1" smtClean="0"/>
              <a:t>boljeg</a:t>
            </a:r>
            <a:r>
              <a:rPr lang="en-US" sz="2000" dirty="0" smtClean="0"/>
              <a:t> </a:t>
            </a:r>
            <a:r>
              <a:rPr lang="en-US" sz="2000" dirty="0" err="1" smtClean="0"/>
              <a:t>informisanja</a:t>
            </a:r>
            <a:r>
              <a:rPr lang="en-US" sz="2000" dirty="0" smtClean="0"/>
              <a:t> </a:t>
            </a:r>
            <a:r>
              <a:rPr lang="en-US" sz="2000" dirty="0" err="1" smtClean="0"/>
              <a:t>gra</a:t>
            </a:r>
            <a:r>
              <a:rPr lang="sr-Latn-ME" sz="2000" dirty="0" smtClean="0"/>
              <a:t>đana/mještana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00" y="1975729"/>
            <a:ext cx="4608000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6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519</Words>
  <Application>Microsoft Office PowerPoint</Application>
  <PresentationFormat>On-screen Show (4:3)</PresentationFormat>
  <Paragraphs>47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Građanski monitoring  uticaja izgradnje autoputa Bar – Boljari na životnu sredinu</vt:lpstr>
      <vt:lpstr>Građanski monitoring životne sredine </vt:lpstr>
      <vt:lpstr>Opis metodologije građanskog monitoringa </vt:lpstr>
      <vt:lpstr>Rezultati dosadašnjeg građanskog monitoringa  </vt:lpstr>
      <vt:lpstr>Rezultati dosadašnjeg građanskog monitoringa </vt:lpstr>
      <vt:lpstr>Inicijative za inspekcijski nadzor </vt:lpstr>
      <vt:lpstr>Inicijativa za kontrolno saslušanje </vt:lpstr>
      <vt:lpstr>Zahtjevi za slobodan pristup informacijama </vt:lpstr>
      <vt:lpstr>Informisanje javnosti i medijske aktivnosti</vt:lpstr>
      <vt:lpstr>Hvala na pažnji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Građanski monitoring  uticaja izgradnje autoputa Bar – Boljari na životnu sredinu</dc:title>
  <dc:creator>Aleksandar Perovic</dc:creator>
  <cp:lastModifiedBy>Aleksandar Perovic</cp:lastModifiedBy>
  <cp:revision>18</cp:revision>
  <dcterms:created xsi:type="dcterms:W3CDTF">2019-04-04T19:19:03Z</dcterms:created>
  <dcterms:modified xsi:type="dcterms:W3CDTF">2019-04-07T18:09:14Z</dcterms:modified>
</cp:coreProperties>
</file>