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57" r:id="rId6"/>
    <p:sldId id="264" r:id="rId7"/>
    <p:sldId id="258" r:id="rId8"/>
    <p:sldId id="269" r:id="rId9"/>
    <p:sldId id="268" r:id="rId10"/>
    <p:sldId id="259" r:id="rId11"/>
    <p:sldId id="260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Mikro-makro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autoputa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utr</a:t>
            </a:r>
            <a:r>
              <a:rPr lang="sr-Latn-ME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ošeno/javni dug)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Mila Kasalica, </a:t>
            </a: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Podgorica, 8.4.2019. godine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M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23837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Završni osvrt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sr-Latn-ME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itanja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odgovora</a:t>
            </a:r>
            <a:r>
              <a:rPr lang="sr-Latn-ME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mirko/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makro-provjera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ukupan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sr-Latn-ME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podugovarača (79?)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kada će biti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javno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dostupno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 li se konsolidovano provjeravaju dokumenta/ brojke?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Ako Monteput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uparuje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uvezuje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tokove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tokove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 ova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ključna pozadinska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izvršava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kvartalnom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godišnjem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planira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angažuje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spoljnju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reviziju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angažovala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upravlja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projektom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izgradnje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autoputa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Zašto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nigdje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podatak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 tome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markica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poreskom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izdato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 typeface="Wingdings" pitchFamily="2" charset="2"/>
              <a:buChar char="v"/>
            </a:pP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uparuj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dinačnih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faktura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carinskih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dekl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racija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poreskih markica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konkretnom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finansij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dokumentacijom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kineskim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izvođačem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radova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Latn-M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sr-Latn-ME" sz="1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Latn-ME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Zaključna poruka: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konomske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pohare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prežive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imamo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previše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iskustva nakon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trodecenijske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ekonomske politike bez inkluzivnosti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Međutim, to i dalje ne smanjuje suštinu “kopanja”: z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ašto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odgovori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važni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Latn-M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Latn-M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PDV je ulazni; međutim akcize na gorivo i ostalu robu, kao i porezi i doprinosi za zarade, odnosno korišćenje kamena (donacija) nemaju finansijski podatak, zašto?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105400"/>
            <a:ext cx="7772400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Hvala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674687"/>
          </a:xfrm>
        </p:spPr>
        <p:txBody>
          <a:bodyPr>
            <a:noAutofit/>
          </a:bodyPr>
          <a:lstStyle/>
          <a:p>
            <a:r>
              <a:rPr lang="sr-Latn-ME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mila.kasalica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sr-Latn-ME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gmail.com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poslanik115\Downloads\Screenshot 2019-02-18 at 11.22.31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"/>
            <a:ext cx="1729740" cy="168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2" y="381002"/>
          <a:ext cx="6476998" cy="6362058"/>
        </p:xfrm>
        <a:graphic>
          <a:graphicData uri="http://schemas.openxmlformats.org/drawingml/2006/table">
            <a:tbl>
              <a:tblPr/>
              <a:tblGrid>
                <a:gridCol w="513708"/>
                <a:gridCol w="2996629"/>
                <a:gridCol w="809087"/>
                <a:gridCol w="770562"/>
                <a:gridCol w="693506"/>
                <a:gridCol w="693506"/>
              </a:tblGrid>
              <a:tr h="1174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Red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Povjerilac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JAVNI DUG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Iznos u mil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IBRD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189.45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197.55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210.98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220.93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Pariski klub povjerilaca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83.47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87.47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95.55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98.53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38.40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44.39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54.26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59.97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115.71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98.18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105.39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105.37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EBRD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15.88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14.90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14.71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12.79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CEB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23.74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20.66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17.68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12.83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0.60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1.70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2.80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3.90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KfW 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43.45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40.75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42.17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33.59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Mađarski zajam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5.49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6.76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8.02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Poljski zajam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5.54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6.24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6.94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FR- NATIXIS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3.87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4.72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5.56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6.41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SBS AG GER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7.70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9.90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12.10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EUROFIMA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8.55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13.50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15.72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Češka Exim banka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9.48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Credit Suisse 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126.33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138.44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128.00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166.00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Exim Bank China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516.59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337.88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189.39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172.80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ICO- ESP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2.94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3.85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Erste banka- AUT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12.00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Erste banka- AUT Fond zdravstva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6.19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Eurobond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1,217.65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1,080.00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1,080.00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957.80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Banca Intesa  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Sindicirani zajam (Erste, Zagrebačka banka)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64.80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81.00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IFAD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1.15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0.15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EDC- CAN (helikopteri)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21.49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PBG- sindicirani zajam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Deutsche banka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Spoljnji dug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2,760.01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2,213.97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2,002.76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1,956.36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Stara devizna štednja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Obeštećenje- restitucija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Krediti poslovnih banaka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Zaostale penzije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Državni zapisi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Obveznice Fonda rada OBFR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Domaće obveznice GB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Domaće obveznice GB 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2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Pravna i privredna 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Unutrašnji dug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392.98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413.89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400.20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320.29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UKUPNI DRŽAVNI DUG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3,152.99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2,627.86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2,402.96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2,276.65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Lokalna samouprava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115.58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UKUPNI JAVNI DUG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3,268.57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2,758.83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2,546.05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2,418.83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762008"/>
          <a:ext cx="6324601" cy="5181592"/>
        </p:xfrm>
        <a:graphic>
          <a:graphicData uri="http://schemas.openxmlformats.org/drawingml/2006/table">
            <a:tbl>
              <a:tblPr/>
              <a:tblGrid>
                <a:gridCol w="828011"/>
                <a:gridCol w="2466419"/>
                <a:gridCol w="828011"/>
                <a:gridCol w="792778"/>
                <a:gridCol w="704691"/>
                <a:gridCol w="704691"/>
              </a:tblGrid>
              <a:tr h="26366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Red </a:t>
                      </a:r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br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Povjerilac</a:t>
                      </a:r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- GARANCIJE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12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Ugovoreni</a:t>
                      </a:r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iznos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Ugovoreni</a:t>
                      </a:r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iznos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Ugovoreni</a:t>
                      </a:r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iznos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Ugovoreni</a:t>
                      </a:r>
                      <a:r>
                        <a:rPr lang="en-US" sz="9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iznos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EIB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EBRD 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161.55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161.55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161.55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KfW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EXIM 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WTE ESSEN 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Abu Dabi fond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Češka export banka 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2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UKUPNO INO- garancije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486.41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531.21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Hipotekarna banka (MA)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NLB (MA)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CKB III (Brodogradilište- grit)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SoGen IV (prosvjeta zgrada)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Komercijalne banke - sanacioni planovi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Erste banka VI (Reg vodovod swap Abu Dabi)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2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UKUPNO DOM- garancije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51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UKUPNO Garancije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571.04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551.86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589.95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366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Izvor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Izvještaj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javnom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dugu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2015-2018,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osim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garancije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2015 (DRI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završnog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računa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2015, str. 53/54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Uvodne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napomene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odaci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tokovi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kao 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relevantnih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izvještaja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sr-Latn-M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vlasništvo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poreskih obveznika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Razvojno- fokusirana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izaći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obalu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ozbiljne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egzistencija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otklon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razmjenjivanja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dilema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grešaka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nedoumica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ontinuiran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kampanj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izvještavanj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projektu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treba da nadjača </a:t>
            </a:r>
            <a:r>
              <a:rPr lang="sr-Latn-M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tajnovitost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sr-Latn-M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Uvodne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napomene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ompleksnost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upućuje na relevantnost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svak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brojk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sr-Latn-ME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Latn-ME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 ugovorni okvir:</a:t>
            </a: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NO.PBC (2014) 31 (325)- Ugovor o preferencijalnom zajmu (30.10.2014)</a:t>
            </a:r>
          </a:p>
          <a:p>
            <a:pPr lvl="0"/>
            <a:endParaRPr lang="sr-Latn-ME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ME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$941,991,500=€809,577,356.14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(premabula i član 1 Ugovora)</a:t>
            </a:r>
          </a:p>
          <a:p>
            <a:pPr lvl="0"/>
            <a:endParaRPr lang="sr-Latn-ME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Ugovora: robe, tehnologije i usluge iz Kine obavezujuće;</a:t>
            </a: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5.3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Ugovora: pravno obavezujuće zaokružuje ukupnu obligaciju države CG;</a:t>
            </a: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6.10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Ugovora: nekomparabilnost sa bilo kojim drugim povjeriocem (rizik već ukalkulisan u kamatu);</a:t>
            </a: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7.2 – (7)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Događaji koji unaprijed definišu situacije u kojima će kreditor biti u mogućnosti da traži punu otplatu zajma bez najave (rizik koji se dnevno mora pratiti); </a:t>
            </a:r>
          </a:p>
          <a:p>
            <a:pPr lvl="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(trigger)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esposobnost da se ispuni obaveza prema bilo kojem drugom povjeriocu;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sr-Latn-ME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naša dugoročna obaveza;</a:t>
            </a:r>
          </a:p>
          <a:p>
            <a:pPr lvl="0"/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sr-Latn-ME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8.1 </a:t>
            </a:r>
            <a:r>
              <a:rPr lang="sr-Latn-ME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Ugovora–  odustajanje od imuniteta na suverenitet imovine (osim vojnih i diplomatskih predstavništava), uz krajnji rizik arbitraže CIETAC  (visoko osjetljiva situacija);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ključna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eksporijacije</a:t>
            </a:r>
            <a:r>
              <a:rPr lang="sr-Latn-ME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izdataka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sr-Latn-ME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sifikacije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4199</a:t>
            </a:r>
            <a:r>
              <a:rPr lang="sr-Latn-ME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utrošeno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pregledima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(2016-2017)</a:t>
            </a:r>
            <a:r>
              <a:rPr lang="sr-Latn-ME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cca €5 mil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građevinske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dokumentacije</a:t>
            </a:r>
            <a:r>
              <a:rPr lang="sr-Latn-ME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(Monteput)</a:t>
            </a:r>
            <a:r>
              <a:rPr lang="en-US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sr-Latn-ME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sr-Latn-ME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ctr">
              <a:buNone/>
            </a:pPr>
            <a:r>
              <a:rPr lang="sr-Latn-ME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 je odgovoran za ukrštanje?</a:t>
            </a:r>
            <a:endParaRPr lang="en-US" sz="2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obuhvata dokumentaciono-finansijsku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transparentnost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internog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eksternog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Internog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donosioca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administrativnih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činovničkih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Eksternog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građankama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građanima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Crne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Gore, 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misijom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kontinuiranog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uvjeravanja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kontrolom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ME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Mikro nivo utrošenog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Projekat klasifikacije 764;</a:t>
            </a: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Izvještaji DRI od 2014-2017 (kapitalni budžet);</a:t>
            </a: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 2016 - prvi finansijski pregled (str. 79-83);</a:t>
            </a: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 2017 – pregled avansa i 15 privremenih situacija (bez priv.sit.1) (str. 50-52);</a:t>
            </a: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Standard objelodanjivanja da bude neupitnog kvaliteta;</a:t>
            </a:r>
          </a:p>
          <a:p>
            <a:pPr>
              <a:buNone/>
            </a:pPr>
            <a:endParaRPr lang="sr-Latn-M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Mikro nivo izvršenog - nast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57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64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U mil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Tok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novca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15% </a:t>
                      </a:r>
                      <a:endParaRPr lang="sr-Latn-ME" sz="2000" b="1" i="0" u="none" strike="noStrike" dirty="0" smtClean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budžeta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85% </a:t>
                      </a:r>
                      <a:endParaRPr lang="sr-Latn-ME" sz="2000" b="1" i="0" u="none" strike="noStrike" dirty="0" smtClean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kredita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Napomena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742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168.5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137.6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Avans i rata za privremeno napajanje</a:t>
                      </a:r>
                    </a:p>
                  </a:txBody>
                  <a:tcPr marL="0" marR="0" marT="0" marB="0" anchor="b"/>
                </a:tc>
              </a:tr>
              <a:tr h="64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9.3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fakture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23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177.3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27.4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149.9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15 situacija </a:t>
                      </a:r>
                      <a:r>
                        <a:rPr lang="pt-BR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(uklj. fakture, nema </a:t>
                      </a:r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br. 1, a br. 2 se odnosi na privremeno napajanje)</a:t>
                      </a:r>
                    </a:p>
                  </a:txBody>
                  <a:tcPr marL="0" marR="0" marT="0" marB="0" anchor="b"/>
                </a:tc>
              </a:tr>
              <a:tr h="64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Ukupno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355.1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59.7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295.4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$405.2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miliona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481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Izvor. DRI 2017, tabela 46, str. 51</a:t>
                      </a:r>
                      <a:r>
                        <a:rPr lang="nb-NO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;</a:t>
                      </a:r>
                      <a:r>
                        <a:rPr lang="sr-Latn-ME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izvršenih radova je</a:t>
                      </a:r>
                      <a:r>
                        <a:rPr lang="sr-Latn-ME" sz="14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€205,7 mil, uz troškove priv.napajanja €7,6 mil;</a:t>
                      </a:r>
                      <a:endParaRPr lang="nb-NO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 nivo – javni dug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2971800" cy="3352800"/>
          </a:xfrm>
        </p:spPr>
        <p:txBody>
          <a:bodyPr/>
          <a:lstStyle/>
          <a:p>
            <a:endParaRPr lang="sr-Latn-M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Izloženost valutnom riziku raste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810000" y="1524000"/>
          <a:ext cx="502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</a:tblGrid>
              <a:tr h="635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u mil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EUR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635.1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717.6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CHF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0" marR="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230.2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434.2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SDR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38.4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6350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Izvor: DRI 2017 (str. 58, tabela 55)- uzorak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 nivo – javni dug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066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Agreg</a:t>
                      </a:r>
                      <a:r>
                        <a:rPr lang="sr-Latn-ME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tni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pregled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o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javnom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dugu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Ino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-dug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Domaći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dug+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Opšt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Ino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garancije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Domaće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garancije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Uk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po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godinama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BDP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63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1,956.36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462.47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  40.00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48.17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2,507.00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3,654.5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68.6%</a:t>
                      </a:r>
                    </a:p>
                  </a:txBody>
                  <a:tcPr marL="0" marR="0" marT="0" marB="0" anchor="b"/>
                </a:tc>
              </a:tr>
              <a:tr h="63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2,002.76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   543.29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531.21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58.74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3,136.00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3,954.2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79.3%</a:t>
                      </a:r>
                    </a:p>
                  </a:txBody>
                  <a:tcPr marL="0" marR="0" marT="0" marB="0" anchor="b"/>
                </a:tc>
              </a:tr>
              <a:tr h="63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2,213.97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   544.86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486.41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65.45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3,310.69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4,299.1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77.0%</a:t>
                      </a:r>
                    </a:p>
                  </a:txBody>
                  <a:tcPr marL="0" marR="0" marT="0" marB="0" anchor="b"/>
                </a:tc>
              </a:tr>
              <a:tr h="63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2,760.01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    508.56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510.09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60.95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 3,839.61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 4,619.1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83.1%</a:t>
                      </a:r>
                    </a:p>
                  </a:txBody>
                  <a:tcPr marL="0" marR="0" marT="0" marB="0" anchor="b"/>
                </a:tc>
              </a:tr>
              <a:tr h="63915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Izvor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: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Izvještaj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o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javnom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dugu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2015-2018,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osim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za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garancije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2015 (DRI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završnog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računa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2015, str. 53/54;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podaci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BPD-a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sa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site-a CB CG,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jan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2019 (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Monstat-ovi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podaci</a:t>
                      </a:r>
                      <a:r>
                        <a:rPr lang="en-US" sz="8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 nivo – javni dug/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Autofit/>
          </a:bodyPr>
          <a:lstStyle/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Tabela ne pali “crvene lampice”; </a:t>
            </a: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Crna Gora je zemlja u razvoju; dok god redovno plaćamokamatu, nedostajuću akumulaciju domaćeg tržišta podmirivaćemo kreditima za infrastrukturne projekte;</a:t>
            </a: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Podatak o javnom dugu je </a:t>
            </a:r>
            <a:r>
              <a:rPr lang="sr-Latn-ME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ključna i inicijalna cifra </a:t>
            </a:r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ekonomsku politiku narednih desetljeća;</a:t>
            </a: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Ovaj podatak mora biti provjeriv i uvezan od različitih donosioca odluka;</a:t>
            </a:r>
          </a:p>
          <a:p>
            <a:pPr>
              <a:buNone/>
            </a:pPr>
            <a:endParaRPr lang="sr-Latn-ME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ME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ZATO</a:t>
            </a: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Monteput, Plan rada za 2019. godinu, “kreditno zaduženje” </a:t>
            </a:r>
            <a:r>
              <a:rPr lang="sr-Latn-ME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(€31,6 m) </a:t>
            </a:r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nije prihod/ rashod kompanije?</a:t>
            </a:r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ME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 </a:t>
            </a:r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 nema pregleda garancija? (str. 61)/ kvalitet?</a:t>
            </a:r>
          </a:p>
          <a:p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Pregledom tri baze podataka: izvještaja o javnom dugu, DRI izvještaja i revizorskih izvještaja IRF-a</a:t>
            </a:r>
          </a:p>
          <a:p>
            <a:pPr algn="ctr">
              <a:buFont typeface="Symbol"/>
              <a:buChar char="Þ"/>
            </a:pPr>
            <a:r>
              <a:rPr lang="sr-Latn-ME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kredita i/ili garancije za Abu Dabu Fond </a:t>
            </a:r>
            <a:r>
              <a:rPr lang="sr-Latn-ME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nema???</a:t>
            </a:r>
            <a:endParaRPr lang="sr-Latn-ME" sz="1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Symbol"/>
              <a:buChar char="Þ"/>
            </a:pPr>
            <a:endParaRPr lang="sr-Latn-ME" sz="1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sr-Latn-ME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Naš javni dug mora da bude besprijekorno neupitna brojka</a:t>
            </a:r>
          </a:p>
          <a:p>
            <a:pPr>
              <a:buNone/>
            </a:pPr>
            <a:endParaRPr lang="sr-Latn-ME" sz="17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1549</Words>
  <Application>Microsoft Office PowerPoint</Application>
  <PresentationFormat>On-screen Show (4:3)</PresentationFormat>
  <Paragraphs>514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Mikro-makro nivo autoputa (utrošeno/javni dug) </vt:lpstr>
      <vt:lpstr>Uvodne napomene </vt:lpstr>
      <vt:lpstr>Uvodne napomene - nast</vt:lpstr>
      <vt:lpstr>Controlling</vt:lpstr>
      <vt:lpstr>Mikro nivo utrošenog</vt:lpstr>
      <vt:lpstr>Mikro nivo izvršenog - nast</vt:lpstr>
      <vt:lpstr>Makro nivo – javni dug</vt:lpstr>
      <vt:lpstr>Makro nivo – javni dug</vt:lpstr>
      <vt:lpstr>Makro nivo – javni dug/ RECAP</vt:lpstr>
      <vt:lpstr>Završni osvrt</vt:lpstr>
      <vt:lpstr>Hvala 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Mikro-makro nivo autoputa (utrošeno/javni dug) </dc:title>
  <dc:creator>Korisnik</dc:creator>
  <cp:lastModifiedBy>Windows User</cp:lastModifiedBy>
  <cp:revision>33</cp:revision>
  <dcterms:created xsi:type="dcterms:W3CDTF">2006-08-16T00:00:00Z</dcterms:created>
  <dcterms:modified xsi:type="dcterms:W3CDTF">2019-04-08T05:27:09Z</dcterms:modified>
</cp:coreProperties>
</file>