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sldIdLst>
    <p:sldId id="312" r:id="rId2"/>
    <p:sldId id="313" r:id="rId3"/>
    <p:sldId id="314" r:id="rId4"/>
    <p:sldId id="315" r:id="rId5"/>
    <p:sldId id="334" r:id="rId6"/>
    <p:sldId id="330" r:id="rId7"/>
    <p:sldId id="317" r:id="rId8"/>
    <p:sldId id="318" r:id="rId9"/>
    <p:sldId id="319" r:id="rId10"/>
    <p:sldId id="321" r:id="rId11"/>
    <p:sldId id="322" r:id="rId12"/>
    <p:sldId id="331" r:id="rId13"/>
    <p:sldId id="323" r:id="rId14"/>
    <p:sldId id="324" r:id="rId15"/>
    <p:sldId id="325" r:id="rId16"/>
    <p:sldId id="327" r:id="rId17"/>
    <p:sldId id="328" r:id="rId18"/>
    <p:sldId id="329" r:id="rId19"/>
    <p:sldId id="332" r:id="rId20"/>
    <p:sldId id="333" r:id="rId21"/>
  </p:sldIdLst>
  <p:sldSz cx="9144000" cy="5143500" type="screen16x9"/>
  <p:notesSz cx="6858000" cy="9144000"/>
  <p:defaultTextStyle>
    <a:defPPr>
      <a:defRPr lang="nl-NL"/>
    </a:defPPr>
    <a:lvl1pPr algn="ctr" rtl="0" fontAlgn="base">
      <a:spcBef>
        <a:spcPct val="0"/>
      </a:spcBef>
      <a:spcAft>
        <a:spcPct val="0"/>
      </a:spcAft>
      <a:defRPr sz="2400" kern="1200">
        <a:solidFill>
          <a:schemeClr val="tx1"/>
        </a:solidFill>
        <a:latin typeface="Times New Roman" charset="0"/>
        <a:ea typeface="+mn-ea"/>
        <a:cs typeface="+mn-cs"/>
      </a:defRPr>
    </a:lvl1pPr>
    <a:lvl2pPr marL="457200" algn="ctr" rtl="0" fontAlgn="base">
      <a:spcBef>
        <a:spcPct val="0"/>
      </a:spcBef>
      <a:spcAft>
        <a:spcPct val="0"/>
      </a:spcAft>
      <a:defRPr sz="2400" kern="1200">
        <a:solidFill>
          <a:schemeClr val="tx1"/>
        </a:solidFill>
        <a:latin typeface="Times New Roman" charset="0"/>
        <a:ea typeface="+mn-ea"/>
        <a:cs typeface="+mn-cs"/>
      </a:defRPr>
    </a:lvl2pPr>
    <a:lvl3pPr marL="914400" algn="ctr" rtl="0" fontAlgn="base">
      <a:spcBef>
        <a:spcPct val="0"/>
      </a:spcBef>
      <a:spcAft>
        <a:spcPct val="0"/>
      </a:spcAft>
      <a:defRPr sz="2400" kern="1200">
        <a:solidFill>
          <a:schemeClr val="tx1"/>
        </a:solidFill>
        <a:latin typeface="Times New Roman" charset="0"/>
        <a:ea typeface="+mn-ea"/>
        <a:cs typeface="+mn-cs"/>
      </a:defRPr>
    </a:lvl3pPr>
    <a:lvl4pPr marL="1371600" algn="ctr" rtl="0" fontAlgn="base">
      <a:spcBef>
        <a:spcPct val="0"/>
      </a:spcBef>
      <a:spcAft>
        <a:spcPct val="0"/>
      </a:spcAft>
      <a:defRPr sz="2400" kern="1200">
        <a:solidFill>
          <a:schemeClr val="tx1"/>
        </a:solidFill>
        <a:latin typeface="Times New Roman" charset="0"/>
        <a:ea typeface="+mn-ea"/>
        <a:cs typeface="+mn-cs"/>
      </a:defRPr>
    </a:lvl4pPr>
    <a:lvl5pPr marL="1828800" algn="ctr"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9FF66"/>
    <a:srgbClr val="800000"/>
    <a:srgbClr val="FF0000"/>
    <a:srgbClr val="FFCC66"/>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961" autoAdjust="0"/>
  </p:normalViewPr>
  <p:slideViewPr>
    <p:cSldViewPr>
      <p:cViewPr>
        <p:scale>
          <a:sx n="90" d="100"/>
          <a:sy n="90" d="100"/>
        </p:scale>
        <p:origin x="-2244" y="-93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39629FC-7E8D-4A21-A741-9924DF4DF854}" type="datetimeFigureOut">
              <a:rPr lang="en-GB"/>
              <a:pPr>
                <a:defRPr/>
              </a:pPr>
              <a:t>30/10/2019</a:t>
            </a:fld>
            <a:endParaRPr lang="en-GB"/>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EEE5E5-5F39-429A-B569-108BF14E7EE8}" type="slidenum">
              <a:rPr lang="en-GB"/>
              <a:pPr>
                <a:defRPr/>
              </a:pPr>
              <a:t>‹nr.›</a:t>
            </a:fld>
            <a:endParaRPr lang="en-GB"/>
          </a:p>
        </p:txBody>
      </p:sp>
    </p:spTree>
    <p:extLst>
      <p:ext uri="{BB962C8B-B14F-4D97-AF65-F5344CB8AC3E}">
        <p14:creationId xmlns:p14="http://schemas.microsoft.com/office/powerpoint/2010/main" val="319682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3714750"/>
            <a:ext cx="9147765" cy="1434066"/>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10/30/2019</a:t>
            </a:fld>
            <a:endParaRPr lang="en-US" dirty="0">
              <a:solidFill>
                <a:srgbClr val="FFFFFF"/>
              </a:solidFill>
            </a:endParaRPr>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pPr>
              <a:defRPr/>
            </a:pPr>
            <a:fld id="{46B14588-7B40-41ED-8DE3-C56AAC164548}" type="slidenum">
              <a:rPr lang="nl-NL" altLang="en-US" smtClean="0"/>
              <a:pPr>
                <a:defRPr/>
              </a:pPr>
              <a:t>‹nr.›</a:t>
            </a:fld>
            <a:endParaRPr lang="nl-NL"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110997"/>
            <a:ext cx="8229600" cy="3289553"/>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5" name="Tijdelijke aanduiding voor voettekst 4"/>
          <p:cNvSpPr>
            <a:spLocks noGrp="1"/>
          </p:cNvSpPr>
          <p:nvPr>
            <p:ph type="ftr" sz="quarter" idx="11"/>
          </p:nvPr>
        </p:nvSpPr>
        <p:spPr/>
        <p:txBody>
          <a:bodyPr/>
          <a:lstStyle>
            <a:extLst/>
          </a:lstStyle>
          <a:p>
            <a:pPr>
              <a:defRPr/>
            </a:pPr>
            <a:endParaRPr lang="nl-NL" altLang="en-US"/>
          </a:p>
        </p:txBody>
      </p:sp>
      <p:sp>
        <p:nvSpPr>
          <p:cNvPr id="6" name="Tijdelijke aanduiding voor dianummer 5"/>
          <p:cNvSpPr>
            <a:spLocks noGrp="1"/>
          </p:cNvSpPr>
          <p:nvPr>
            <p:ph type="sldNum" sz="quarter" idx="12"/>
          </p:nvPr>
        </p:nvSpPr>
        <p:spPr/>
        <p:txBody>
          <a:bodyPr/>
          <a:lstStyle>
            <a:extLst/>
          </a:lstStyle>
          <a:p>
            <a:pPr>
              <a:defRPr/>
            </a:pPr>
            <a:fld id="{CA15C04F-A1B5-46B5-8696-F13A98BEF1ED}" type="slidenum">
              <a:rPr lang="nl-NL" altLang="en-US" smtClean="0"/>
              <a:pPr>
                <a:defRPr/>
              </a:pPr>
              <a:t>‹nr.›</a:t>
            </a:fld>
            <a:endParaRPr lang="nl-NL"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05980"/>
            <a:ext cx="1777470" cy="419457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05981"/>
            <a:ext cx="6324600" cy="419457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5" name="Tijdelijke aanduiding voor voettekst 4"/>
          <p:cNvSpPr>
            <a:spLocks noGrp="1"/>
          </p:cNvSpPr>
          <p:nvPr>
            <p:ph type="ftr" sz="quarter" idx="11"/>
          </p:nvPr>
        </p:nvSpPr>
        <p:spPr/>
        <p:txBody>
          <a:bodyPr/>
          <a:lstStyle>
            <a:extLst/>
          </a:lstStyle>
          <a:p>
            <a:pPr>
              <a:defRPr/>
            </a:pPr>
            <a:endParaRPr lang="nl-NL" altLang="en-US"/>
          </a:p>
        </p:txBody>
      </p:sp>
      <p:sp>
        <p:nvSpPr>
          <p:cNvPr id="6" name="Tijdelijke aanduiding voor dianummer 5"/>
          <p:cNvSpPr>
            <a:spLocks noGrp="1"/>
          </p:cNvSpPr>
          <p:nvPr>
            <p:ph type="sldNum" sz="quarter" idx="12"/>
          </p:nvPr>
        </p:nvSpPr>
        <p:spPr/>
        <p:txBody>
          <a:bodyPr/>
          <a:lstStyle>
            <a:extLst/>
          </a:lstStyle>
          <a:p>
            <a:pPr>
              <a:defRPr/>
            </a:pPr>
            <a:fld id="{9CBEA9F3-E845-4AA4-B7DC-3FB58120F5D3}" type="slidenum">
              <a:rPr lang="nl-NL" altLang="en-US" smtClean="0"/>
              <a:pPr>
                <a:defRPr/>
              </a:pPr>
              <a:t>‹nr.›</a:t>
            </a:fld>
            <a:endParaRPr lang="nl-NL"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dirty="0" smtClean="0"/>
              <a:t>Klik om de modelstijlen te bewerken</a:t>
            </a:r>
          </a:p>
          <a:p>
            <a:pPr lvl="1" eaLnBrk="1" latinLnBrk="0" hangingPunct="1"/>
            <a:r>
              <a:rPr lang="nl-NL" dirty="0" smtClean="0"/>
              <a:t>Tweede niveau</a:t>
            </a:r>
          </a:p>
          <a:p>
            <a:pPr lvl="2" eaLnBrk="1" latinLnBrk="0" hangingPunct="1"/>
            <a:r>
              <a:rPr lang="nl-NL" dirty="0" smtClean="0"/>
              <a:t>Derde niveau</a:t>
            </a:r>
          </a:p>
          <a:p>
            <a:pPr lvl="3" eaLnBrk="1" latinLnBrk="0" hangingPunct="1"/>
            <a:r>
              <a:rPr lang="nl-NL" dirty="0" smtClean="0"/>
              <a:t>Vierde niveau</a:t>
            </a:r>
          </a:p>
          <a:p>
            <a:pPr lvl="4" eaLnBrk="1" latinLnBrk="0" hangingPunct="1"/>
            <a:r>
              <a:rPr lang="nl-NL" dirty="0" smtClean="0"/>
              <a:t>Vijfde niveau</a:t>
            </a:r>
            <a:endParaRPr kumimoji="0" lang="en-US" dirty="0"/>
          </a:p>
        </p:txBody>
      </p:sp>
      <p:sp>
        <p:nvSpPr>
          <p:cNvPr id="4" name="Tijdelijke aanduiding voor datum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5" name="Tijdelijke aanduiding voor voettekst 4"/>
          <p:cNvSpPr>
            <a:spLocks noGrp="1"/>
          </p:cNvSpPr>
          <p:nvPr>
            <p:ph type="ftr" sz="quarter" idx="11"/>
          </p:nvPr>
        </p:nvSpPr>
        <p:spPr/>
        <p:txBody>
          <a:bodyPr/>
          <a:lstStyle>
            <a:extLst/>
          </a:lstStyle>
          <a:p>
            <a:pPr>
              <a:defRPr/>
            </a:pPr>
            <a:r>
              <a:rPr lang="nl-NL" altLang="en-US" smtClean="0"/>
              <a:t>IAIA 2017</a:t>
            </a:r>
            <a:endParaRPr lang="nl-NL" altLang="en-US"/>
          </a:p>
        </p:txBody>
      </p:sp>
      <p:sp>
        <p:nvSpPr>
          <p:cNvPr id="6" name="Tijdelijke aanduiding voor dianummer 5"/>
          <p:cNvSpPr>
            <a:spLocks noGrp="1"/>
          </p:cNvSpPr>
          <p:nvPr>
            <p:ph type="sldNum" sz="quarter" idx="12"/>
          </p:nvPr>
        </p:nvSpPr>
        <p:spPr/>
        <p:txBody>
          <a:bodyPr/>
          <a:lstStyle>
            <a:extLst/>
          </a:lstStyle>
          <a:p>
            <a:pPr>
              <a:defRPr/>
            </a:pPr>
            <a:fld id="{84C473D9-E4C4-41FF-B561-603F420ABC9D}" type="slidenum">
              <a:rPr lang="nl-NL" altLang="en-US" smtClean="0"/>
              <a:pPr>
                <a:defRPr/>
              </a:pPr>
              <a:t>‹nr.›</a:t>
            </a:fld>
            <a:endParaRPr lang="nl-NL" altLang="en-US"/>
          </a:p>
        </p:txBody>
      </p:sp>
      <p:sp>
        <p:nvSpPr>
          <p:cNvPr id="7" name="Titel 6"/>
          <p:cNvSpPr>
            <a:spLocks noGrp="1"/>
          </p:cNvSpPr>
          <p:nvPr>
            <p:ph type="title"/>
          </p:nvPr>
        </p:nvSpPr>
        <p:spPr/>
        <p:txBody>
          <a:bodyPr rtlCol="0">
            <a:normAutofit/>
          </a:bodyPr>
          <a:lstStyle>
            <a:lvl1pPr>
              <a:defRPr sz="3200"/>
            </a:lvl1pPr>
            <a:extLst/>
          </a:lstStyle>
          <a:p>
            <a:r>
              <a:rPr kumimoji="0" lang="nl-NL" dirty="0" smtClean="0"/>
              <a:t>Klik om de stijl te bewerken</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9"/>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5" name="Tijdelijke aanduiding voor voettekst 4"/>
          <p:cNvSpPr>
            <a:spLocks noGrp="1"/>
          </p:cNvSpPr>
          <p:nvPr>
            <p:ph type="ftr" sz="quarter" idx="11"/>
          </p:nvPr>
        </p:nvSpPr>
        <p:spPr/>
        <p:txBody>
          <a:bodyPr/>
          <a:lstStyle>
            <a:extLst/>
          </a:lstStyle>
          <a:p>
            <a:pPr>
              <a:defRPr/>
            </a:pPr>
            <a:endParaRPr lang="nl-NL" altLang="en-US"/>
          </a:p>
        </p:txBody>
      </p:sp>
      <p:sp>
        <p:nvSpPr>
          <p:cNvPr id="6" name="Tijdelijke aanduiding voor dianummer 5"/>
          <p:cNvSpPr>
            <a:spLocks noGrp="1"/>
          </p:cNvSpPr>
          <p:nvPr>
            <p:ph type="sldNum" sz="quarter" idx="12"/>
          </p:nvPr>
        </p:nvSpPr>
        <p:spPr/>
        <p:txBody>
          <a:bodyPr/>
          <a:lstStyle>
            <a:extLst/>
          </a:lstStyle>
          <a:p>
            <a:pPr>
              <a:defRPr/>
            </a:pPr>
            <a:fld id="{3324E981-7253-4728-9B2F-055295BCDC81}" type="slidenum">
              <a:rPr lang="nl-NL" altLang="en-US" smtClean="0"/>
              <a:pPr>
                <a:defRPr/>
              </a:pPr>
              <a:t>‹nr.›</a:t>
            </a:fld>
            <a:endParaRPr lang="nl-NL" altLang="en-US"/>
          </a:p>
        </p:txBody>
      </p:sp>
      <p:sp>
        <p:nvSpPr>
          <p:cNvPr id="7" name="Punthaak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6" name="Tijdelijke aanduiding voor voettekst 5"/>
          <p:cNvSpPr>
            <a:spLocks noGrp="1"/>
          </p:cNvSpPr>
          <p:nvPr>
            <p:ph type="ftr" sz="quarter" idx="11"/>
          </p:nvPr>
        </p:nvSpPr>
        <p:spPr/>
        <p:txBody>
          <a:bodyPr/>
          <a:lstStyle>
            <a:extLst/>
          </a:lstStyle>
          <a:p>
            <a:pPr>
              <a:defRPr/>
            </a:pPr>
            <a:endParaRPr lang="nl-NL" altLang="en-US"/>
          </a:p>
        </p:txBody>
      </p:sp>
      <p:sp>
        <p:nvSpPr>
          <p:cNvPr id="7" name="Tijdelijke aanduiding voor dianummer 6"/>
          <p:cNvSpPr>
            <a:spLocks noGrp="1"/>
          </p:cNvSpPr>
          <p:nvPr>
            <p:ph type="sldNum" sz="quarter" idx="12"/>
          </p:nvPr>
        </p:nvSpPr>
        <p:spPr/>
        <p:txBody>
          <a:bodyPr/>
          <a:lstStyle>
            <a:extLst/>
          </a:lstStyle>
          <a:p>
            <a:pPr>
              <a:defRPr/>
            </a:pPr>
            <a:fld id="{47A5F0A0-32C1-4312-972F-EC912D9BCD31}" type="slidenum">
              <a:rPr lang="nl-NL" altLang="en-US" smtClean="0"/>
              <a:pPr>
                <a:defRPr/>
              </a:pPr>
              <a:t>‹nr.›</a:t>
            </a:fld>
            <a:endParaRPr lang="nl-NL" altLang="en-US"/>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8229600" cy="85725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8" name="Tijdelijke aanduiding voor voettekst 7"/>
          <p:cNvSpPr>
            <a:spLocks noGrp="1"/>
          </p:cNvSpPr>
          <p:nvPr>
            <p:ph type="ftr" sz="quarter" idx="11"/>
          </p:nvPr>
        </p:nvSpPr>
        <p:spPr/>
        <p:txBody>
          <a:bodyPr/>
          <a:lstStyle>
            <a:extLst/>
          </a:lstStyle>
          <a:p>
            <a:pPr>
              <a:defRPr/>
            </a:pPr>
            <a:endParaRPr lang="nl-NL" altLang="en-US"/>
          </a:p>
        </p:txBody>
      </p:sp>
      <p:sp>
        <p:nvSpPr>
          <p:cNvPr id="9" name="Tijdelijke aanduiding voor dianummer 8"/>
          <p:cNvSpPr>
            <a:spLocks noGrp="1"/>
          </p:cNvSpPr>
          <p:nvPr>
            <p:ph type="sldNum" sz="quarter" idx="12"/>
          </p:nvPr>
        </p:nvSpPr>
        <p:spPr/>
        <p:txBody>
          <a:bodyPr/>
          <a:lstStyle>
            <a:extLst/>
          </a:lstStyle>
          <a:p>
            <a:pPr>
              <a:defRPr/>
            </a:pPr>
            <a:fld id="{AA6A5F80-B100-499E-8FE8-A0F342A370A1}" type="slidenum">
              <a:rPr lang="nl-NL" altLang="en-US" smtClean="0"/>
              <a:pPr>
                <a:defRPr/>
              </a:pPr>
              <a:t>‹nr.›</a:t>
            </a:fld>
            <a:endParaRPr lang="nl-NL"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4" name="Tijdelijke aanduiding voor voettekst 3"/>
          <p:cNvSpPr>
            <a:spLocks noGrp="1"/>
          </p:cNvSpPr>
          <p:nvPr>
            <p:ph type="ftr" sz="quarter" idx="11"/>
          </p:nvPr>
        </p:nvSpPr>
        <p:spPr/>
        <p:txBody>
          <a:bodyPr/>
          <a:lstStyle>
            <a:extLst/>
          </a:lstStyle>
          <a:p>
            <a:pPr>
              <a:defRPr/>
            </a:pPr>
            <a:endParaRPr lang="nl-NL" altLang="en-US"/>
          </a:p>
        </p:txBody>
      </p:sp>
      <p:sp>
        <p:nvSpPr>
          <p:cNvPr id="5" name="Tijdelijke aanduiding voor dianummer 4"/>
          <p:cNvSpPr>
            <a:spLocks noGrp="1"/>
          </p:cNvSpPr>
          <p:nvPr>
            <p:ph type="sldNum" sz="quarter" idx="12"/>
          </p:nvPr>
        </p:nvSpPr>
        <p:spPr/>
        <p:txBody>
          <a:bodyPr/>
          <a:lstStyle>
            <a:extLst/>
          </a:lstStyle>
          <a:p>
            <a:pPr>
              <a:defRPr/>
            </a:pPr>
            <a:fld id="{F90B7739-9C46-422C-809B-831632F28C05}" type="slidenum">
              <a:rPr lang="nl-NL" altLang="en-US" smtClean="0"/>
              <a:pPr>
                <a:defRPr/>
              </a:pPr>
              <a:t>‹nr.›</a:t>
            </a:fld>
            <a:endParaRPr lang="nl-NL" altLang="en-US"/>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3" name="Tijdelijke aanduiding voor voettekst 2"/>
          <p:cNvSpPr>
            <a:spLocks noGrp="1"/>
          </p:cNvSpPr>
          <p:nvPr>
            <p:ph type="ftr" sz="quarter" idx="11"/>
          </p:nvPr>
        </p:nvSpPr>
        <p:spPr/>
        <p:txBody>
          <a:bodyPr/>
          <a:lstStyle>
            <a:extLst/>
          </a:lstStyle>
          <a:p>
            <a:pPr>
              <a:defRPr/>
            </a:pPr>
            <a:endParaRPr lang="nl-NL" altLang="en-US"/>
          </a:p>
        </p:txBody>
      </p:sp>
      <p:sp>
        <p:nvSpPr>
          <p:cNvPr id="4" name="Tijdelijke aanduiding voor dianummer 3"/>
          <p:cNvSpPr>
            <a:spLocks noGrp="1"/>
          </p:cNvSpPr>
          <p:nvPr>
            <p:ph type="sldNum" sz="quarter" idx="12"/>
          </p:nvPr>
        </p:nvSpPr>
        <p:spPr/>
        <p:txBody>
          <a:bodyPr/>
          <a:lstStyle>
            <a:extLst/>
          </a:lstStyle>
          <a:p>
            <a:pPr>
              <a:defRPr/>
            </a:pPr>
            <a:fld id="{8FFF53D0-AA7E-46EB-B118-93C8425DF3C9}" type="slidenum">
              <a:rPr lang="nl-NL" altLang="en-US" smtClean="0"/>
              <a:pPr>
                <a:defRPr/>
              </a:pPr>
              <a:t>‹nr.›</a:t>
            </a:fld>
            <a:endParaRPr lang="nl-NL"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4805958"/>
            <a:ext cx="1920240" cy="274320"/>
          </a:xfrm>
        </p:spPr>
        <p:txBody>
          <a:bodyPr/>
          <a:lstStyle>
            <a:extLst/>
          </a:lstStyle>
          <a:p>
            <a:pPr eaLnBrk="1" latinLnBrk="0" hangingPunct="1"/>
            <a:fld id="{544213AF-26F6-41FA-8D85-E2C5388D6E58}" type="datetimeFigureOut">
              <a:rPr lang="en-US" smtClean="0"/>
              <a:pPr eaLnBrk="1" latinLnBrk="0" hangingPunct="1"/>
              <a:t>10/30/2019</a:t>
            </a:fld>
            <a:endParaRPr lang="en-US"/>
          </a:p>
        </p:txBody>
      </p:sp>
      <p:sp>
        <p:nvSpPr>
          <p:cNvPr id="6" name="Tijdelijke aanduiding voor voettekst 5"/>
          <p:cNvSpPr>
            <a:spLocks noGrp="1"/>
          </p:cNvSpPr>
          <p:nvPr>
            <p:ph type="ftr" sz="quarter" idx="11"/>
          </p:nvPr>
        </p:nvSpPr>
        <p:spPr/>
        <p:txBody>
          <a:bodyPr/>
          <a:lstStyle>
            <a:extLst/>
          </a:lstStyle>
          <a:p>
            <a:pPr>
              <a:defRPr/>
            </a:pPr>
            <a:endParaRPr lang="nl-NL" altLang="en-US"/>
          </a:p>
        </p:txBody>
      </p:sp>
      <p:sp>
        <p:nvSpPr>
          <p:cNvPr id="7" name="Tijdelijke aanduiding voor dianummer 6"/>
          <p:cNvSpPr>
            <a:spLocks noGrp="1"/>
          </p:cNvSpPr>
          <p:nvPr>
            <p:ph type="sldNum" sz="quarter" idx="12"/>
          </p:nvPr>
        </p:nvSpPr>
        <p:spPr/>
        <p:txBody>
          <a:bodyPr/>
          <a:lstStyle>
            <a:extLst/>
          </a:lstStyle>
          <a:p>
            <a:pPr>
              <a:defRPr/>
            </a:pPr>
            <a:fld id="{767C459E-F05A-4ABD-800F-795621BF9D9D}" type="slidenum">
              <a:rPr lang="nl-NL" altLang="en-US" smtClean="0"/>
              <a:pPr>
                <a:defRPr/>
              </a:pPr>
              <a:t>‹nr.›</a:t>
            </a:fld>
            <a:endParaRPr lang="nl-NL"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10/30/2019</a:t>
            </a:fld>
            <a:endParaRPr lang="en-US">
              <a:solidFill>
                <a:schemeClr val="tx1"/>
              </a:solidFill>
            </a:endParaRPr>
          </a:p>
        </p:txBody>
      </p:sp>
      <p:sp>
        <p:nvSpPr>
          <p:cNvPr id="6" name="Tijdelijke aanduiding voor voettekst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a:defRPr/>
            </a:pPr>
            <a:endParaRPr lang="nl-NL" altLang="en-US"/>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pPr>
              <a:defRPr/>
            </a:pPr>
            <a:fld id="{5EE4AEE8-CF76-4232-AA38-7B0B0FD728EA}" type="slidenum">
              <a:rPr lang="nl-NL" altLang="en-US" smtClean="0"/>
              <a:pPr>
                <a:defRPr/>
              </a:pPr>
              <a:t>‹nr.›</a:t>
            </a:fld>
            <a:endParaRPr lang="nl-NL" altLang="en-US"/>
          </a:p>
        </p:txBody>
      </p:sp>
      <p:sp>
        <p:nvSpPr>
          <p:cNvPr id="2" name="Titel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nl-NL" dirty="0" smtClean="0"/>
              <a:t>Klik om de modelstijlen te bewerken</a:t>
            </a:r>
          </a:p>
          <a:p>
            <a:pPr lvl="1" eaLnBrk="1" latinLnBrk="0" hangingPunct="1"/>
            <a:r>
              <a:rPr kumimoji="0" lang="nl-NL" dirty="0" smtClean="0"/>
              <a:t>Tweede niveau</a:t>
            </a:r>
          </a:p>
          <a:p>
            <a:pPr lvl="2" eaLnBrk="1" latinLnBrk="0" hangingPunct="1"/>
            <a:r>
              <a:rPr kumimoji="0" lang="nl-NL" dirty="0" smtClean="0"/>
              <a:t>Derde niveau</a:t>
            </a:r>
          </a:p>
          <a:p>
            <a:pPr lvl="3" eaLnBrk="1" latinLnBrk="0" hangingPunct="1"/>
            <a:r>
              <a:rPr kumimoji="0" lang="nl-NL" dirty="0" smtClean="0"/>
              <a:t>Vierde niveau</a:t>
            </a:r>
          </a:p>
          <a:p>
            <a:pPr lvl="4" eaLnBrk="1" latinLnBrk="0" hangingPunct="1"/>
            <a:r>
              <a:rPr kumimoji="0" lang="nl-NL" dirty="0" smtClean="0"/>
              <a:t>Vijfde niveau</a:t>
            </a:r>
            <a:endParaRPr kumimoji="0" lang="en-US" dirty="0"/>
          </a:p>
        </p:txBody>
      </p:sp>
      <p:sp>
        <p:nvSpPr>
          <p:cNvPr id="10" name="Tijdelijke aanduiding voor datum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10/30/2019</a:t>
            </a:fld>
            <a:endParaRPr lang="en-US" sz="1000" dirty="0">
              <a:solidFill>
                <a:schemeClr val="tx1"/>
              </a:solidFill>
            </a:endParaRPr>
          </a:p>
        </p:txBody>
      </p:sp>
      <p:sp>
        <p:nvSpPr>
          <p:cNvPr id="22" name="Tijdelijke aanduiding voor voettekst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defRPr/>
            </a:pPr>
            <a:endParaRPr lang="nl-NL" altLang="en-US"/>
          </a:p>
        </p:txBody>
      </p:sp>
      <p:sp>
        <p:nvSpPr>
          <p:cNvPr id="18" name="Tijdelijke aanduiding voor dianumm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a:defRPr/>
            </a:pPr>
            <a:fld id="{4D2F1F19-BCF4-4499-AE6F-BBF13CAE70DF}" type="slidenum">
              <a:rPr lang="nl-NL" altLang="en-US" smtClean="0"/>
              <a:pPr>
                <a:defRPr/>
              </a:pPr>
              <a:t>‹nr.›</a:t>
            </a:fld>
            <a:endParaRPr lang="nl-NL" altLang="en-US"/>
          </a:p>
        </p:txBody>
      </p:sp>
      <p:pic>
        <p:nvPicPr>
          <p:cNvPr id="11" name="Picture 9" descr="C:\Documents and Settings\Roel &amp; Marlies\Mijn documenten\SevS\LOGO's\SevS logo kort copy.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0" y="4743451"/>
            <a:ext cx="838200" cy="3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voettekst 3"/>
          <p:cNvSpPr txBox="1">
            <a:spLocks/>
          </p:cNvSpPr>
          <p:nvPr userDrawn="1"/>
        </p:nvSpPr>
        <p:spPr>
          <a:xfrm>
            <a:off x="107950" y="4839891"/>
            <a:ext cx="2895600" cy="180975"/>
          </a:xfrm>
          <a:prstGeom prst="rect">
            <a:avLst/>
          </a:prstGeom>
        </p:spPr>
        <p:txBody>
          <a:bodyPr/>
          <a:lstStyle>
            <a:defPPr>
              <a:defRPr lang="nl-NL"/>
            </a:defPPr>
            <a:lvl1pPr algn="l" rtl="0" fontAlgn="base">
              <a:spcBef>
                <a:spcPct val="0"/>
              </a:spcBef>
              <a:spcAft>
                <a:spcPct val="0"/>
              </a:spcAft>
              <a:defRPr sz="2400" b="1" kern="1200">
                <a:solidFill>
                  <a:schemeClr val="bg1"/>
                </a:solidFill>
                <a:latin typeface="+mj-lt"/>
                <a:ea typeface="+mn-ea"/>
                <a:cs typeface="+mn-cs"/>
              </a:defRPr>
            </a:lvl1pPr>
            <a:lvl2pPr marL="457200" algn="ctr" rtl="0" fontAlgn="base">
              <a:spcBef>
                <a:spcPct val="0"/>
              </a:spcBef>
              <a:spcAft>
                <a:spcPct val="0"/>
              </a:spcAft>
              <a:defRPr sz="2400" kern="1200">
                <a:solidFill>
                  <a:schemeClr val="tx1"/>
                </a:solidFill>
                <a:latin typeface="Times New Roman" charset="0"/>
                <a:ea typeface="+mn-ea"/>
                <a:cs typeface="+mn-cs"/>
              </a:defRPr>
            </a:lvl2pPr>
            <a:lvl3pPr marL="914400" algn="ctr" rtl="0" fontAlgn="base">
              <a:spcBef>
                <a:spcPct val="0"/>
              </a:spcBef>
              <a:spcAft>
                <a:spcPct val="0"/>
              </a:spcAft>
              <a:defRPr sz="2400" kern="1200">
                <a:solidFill>
                  <a:schemeClr val="tx1"/>
                </a:solidFill>
                <a:latin typeface="Times New Roman" charset="0"/>
                <a:ea typeface="+mn-ea"/>
                <a:cs typeface="+mn-cs"/>
              </a:defRPr>
            </a:lvl3pPr>
            <a:lvl4pPr marL="1371600" algn="ctr" rtl="0" fontAlgn="base">
              <a:spcBef>
                <a:spcPct val="0"/>
              </a:spcBef>
              <a:spcAft>
                <a:spcPct val="0"/>
              </a:spcAft>
              <a:defRPr sz="2400" kern="1200">
                <a:solidFill>
                  <a:schemeClr val="tx1"/>
                </a:solidFill>
                <a:latin typeface="Times New Roman" charset="0"/>
                <a:ea typeface="+mn-ea"/>
                <a:cs typeface="+mn-cs"/>
              </a:defRPr>
            </a:lvl4pPr>
            <a:lvl5pPr marL="1828800" algn="ctr"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endParaRPr lang="nl-NL" altLang="en-US" dirty="0" smtClean="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0" end="0"/>
                                            </p:txEl>
                                          </p:spTgt>
                                        </p:tgtEl>
                                        <p:attrNameLst>
                                          <p:attrName>ppt_c</p:attrName>
                                        </p:attrNameLst>
                                      </p:cBhvr>
                                      <p:to>
                                        <a:srgbClr val="808080"/>
                                      </p:to>
                                    </p:animClr>
                                  </p:subTnLst>
                                </p:cTn>
                              </p:par>
                              <p:par>
                                <p:cTn id="7" presetID="1" presetClass="entr" presetSubtype="0" fill="hold" grpId="0" nodeType="withEffect">
                                  <p:stCondLst>
                                    <p:cond delay="0"/>
                                  </p:stCondLst>
                                  <p:childTnLst>
                                    <p:set>
                                      <p:cBhvr>
                                        <p:cTn id="8" dur="1" fill="hold">
                                          <p:stCondLst>
                                            <p:cond delay="499"/>
                                          </p:stCondLst>
                                        </p:cTn>
                                        <p:tgtEl>
                                          <p:spTgt spid="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1" end="1"/>
                                            </p:txEl>
                                          </p:spTgt>
                                        </p:tgtEl>
                                        <p:attrNameLst>
                                          <p:attrName>ppt_c</p:attrName>
                                        </p:attrNameLst>
                                      </p:cBhvr>
                                      <p:to>
                                        <a:srgbClr val="808080"/>
                                      </p:to>
                                    </p:animClr>
                                  </p:subTnLst>
                                </p:cTn>
                              </p:par>
                              <p:par>
                                <p:cTn id="9" presetID="1" presetClass="entr" presetSubtype="0" fill="hold" grpId="0" nodeType="withEffect">
                                  <p:stCondLst>
                                    <p:cond delay="0"/>
                                  </p:stCondLst>
                                  <p:childTnLst>
                                    <p:set>
                                      <p:cBhvr>
                                        <p:cTn id="10" dur="1" fill="hold">
                                          <p:stCondLst>
                                            <p:cond delay="499"/>
                                          </p:stCondLst>
                                        </p:cTn>
                                        <p:tgtEl>
                                          <p:spTgt spid="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2" end="2"/>
                                            </p:txEl>
                                          </p:spTgt>
                                        </p:tgtEl>
                                        <p:attrNameLst>
                                          <p:attrName>ppt_c</p:attrName>
                                        </p:attrNameLst>
                                      </p:cBhvr>
                                      <p:to>
                                        <a:srgbClr val="808080"/>
                                      </p:to>
                                    </p:animClr>
                                  </p:subTnLst>
                                </p:cTn>
                              </p:par>
                              <p:par>
                                <p:cTn id="11" presetID="1" presetClass="entr" presetSubtype="0" fill="hold" grpId="0" nodeType="withEffect">
                                  <p:stCondLst>
                                    <p:cond delay="0"/>
                                  </p:stCondLst>
                                  <p:childTnLst>
                                    <p:set>
                                      <p:cBhvr>
                                        <p:cTn id="12" dur="1" fill="hold">
                                          <p:stCondLst>
                                            <p:cond delay="499"/>
                                          </p:stCondLst>
                                        </p:cTn>
                                        <p:tgtEl>
                                          <p:spTgt spid="3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3" end="3"/>
                                            </p:txEl>
                                          </p:spTgt>
                                        </p:tgtEl>
                                        <p:attrNameLst>
                                          <p:attrName>ppt_c</p:attrName>
                                        </p:attrNameLst>
                                      </p:cBhvr>
                                      <p:to>
                                        <a:srgbClr val="808080"/>
                                      </p:to>
                                    </p:animClr>
                                  </p:subTnLst>
                                </p:cTn>
                              </p:par>
                              <p:par>
                                <p:cTn id="13" presetID="1" presetClass="entr" presetSubtype="0" fill="hold" grpId="0" nodeType="withEffect">
                                  <p:stCondLst>
                                    <p:cond delay="0"/>
                                  </p:stCondLst>
                                  <p:childTnLst>
                                    <p:set>
                                      <p:cBhvr>
                                        <p:cTn id="14" dur="1" fill="hold">
                                          <p:stCondLst>
                                            <p:cond delay="499"/>
                                          </p:stCondLst>
                                        </p:cTn>
                                        <p:tgtEl>
                                          <p:spTgt spid="3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0">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utoUpdateAnimBg="0">
        <p:tmplLst>
          <p:tmpl lvl="1">
            <p:tnLst>
              <p:par>
                <p:cTn presetID="1" presetClass="entr" presetSubtype="0" fill="hold" nodeType="clickEffect">
                  <p:stCondLst>
                    <p:cond delay="0"/>
                  </p:stCondLst>
                  <p:childTnLst>
                    <p:set>
                      <p:cBhvr>
                        <p:cTn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808080"/>
                      </p:to>
                    </p:animClr>
                  </p:subTnLst>
                </p:cTn>
              </p:par>
            </p:tnLst>
          </p:tmpl>
        </p:tmplLst>
      </p:b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016379"/>
            <a:ext cx="7772400" cy="1685785"/>
          </a:xfrm>
        </p:spPr>
        <p:txBody>
          <a:bodyPr>
            <a:normAutofit fontScale="90000"/>
          </a:bodyPr>
          <a:lstStyle/>
          <a:p>
            <a:r>
              <a:rPr lang="nl-NL" sz="2700" dirty="0" err="1" smtClean="0"/>
              <a:t>Quality</a:t>
            </a:r>
            <a:r>
              <a:rPr lang="nl-NL" sz="2700" dirty="0" smtClean="0"/>
              <a:t> Information, Public </a:t>
            </a:r>
            <a:r>
              <a:rPr lang="nl-NL" sz="2700" dirty="0" err="1" smtClean="0"/>
              <a:t>Involvement</a:t>
            </a:r>
            <a:r>
              <a:rPr lang="nl-NL" sz="2700" dirty="0" smtClean="0"/>
              <a:t> </a:t>
            </a:r>
            <a:br>
              <a:rPr lang="nl-NL" sz="2700" dirty="0" smtClean="0"/>
            </a:br>
            <a:r>
              <a:rPr lang="nl-NL" sz="2700" dirty="0" err="1" smtClean="0"/>
              <a:t>and</a:t>
            </a:r>
            <a:r>
              <a:rPr lang="nl-NL" sz="2700" dirty="0" smtClean="0"/>
              <a:t> </a:t>
            </a:r>
            <a:r>
              <a:rPr lang="nl-NL" sz="2700" dirty="0" err="1" smtClean="0"/>
              <a:t>Transparency</a:t>
            </a:r>
            <a:r>
              <a:rPr lang="nl-NL" sz="2700" dirty="0" smtClean="0"/>
              <a:t> in </a:t>
            </a:r>
            <a:r>
              <a:rPr lang="nl-NL" sz="2700" dirty="0" err="1" smtClean="0"/>
              <a:t>Decision</a:t>
            </a:r>
            <a:r>
              <a:rPr lang="nl-NL" sz="2700" dirty="0" smtClean="0"/>
              <a:t>-making </a:t>
            </a:r>
            <a:br>
              <a:rPr lang="nl-NL" sz="2700" dirty="0" smtClean="0"/>
            </a:br>
            <a:r>
              <a:rPr lang="nl-NL" sz="2700" dirty="0" smtClean="0"/>
              <a:t/>
            </a:r>
            <a:br>
              <a:rPr lang="nl-NL" sz="2700" dirty="0" smtClean="0"/>
            </a:br>
            <a:r>
              <a:rPr lang="nl-NL" sz="2700" dirty="0" err="1" smtClean="0"/>
              <a:t>Key</a:t>
            </a:r>
            <a:r>
              <a:rPr lang="nl-NL" sz="2700" dirty="0" smtClean="0"/>
              <a:t> </a:t>
            </a:r>
            <a:r>
              <a:rPr lang="nl-NL" sz="2700" dirty="0" err="1" smtClean="0"/>
              <a:t>Principles</a:t>
            </a:r>
            <a:r>
              <a:rPr lang="nl-NL" sz="2700" dirty="0" smtClean="0"/>
              <a:t> of European </a:t>
            </a:r>
            <a:r>
              <a:rPr lang="nl-NL" sz="2700" dirty="0" err="1" smtClean="0"/>
              <a:t>Regulations</a:t>
            </a:r>
            <a:r>
              <a:rPr lang="nl-NL" sz="2000" dirty="0" smtClean="0"/>
              <a:t/>
            </a:r>
            <a:br>
              <a:rPr lang="nl-NL" sz="2000" dirty="0" smtClean="0"/>
            </a:br>
            <a:endParaRPr lang="nl-NL" sz="2000" dirty="0"/>
          </a:p>
        </p:txBody>
      </p:sp>
      <p:sp>
        <p:nvSpPr>
          <p:cNvPr id="3" name="Ondertitel 2"/>
          <p:cNvSpPr>
            <a:spLocks noGrp="1"/>
          </p:cNvSpPr>
          <p:nvPr>
            <p:ph type="subTitle" idx="1"/>
          </p:nvPr>
        </p:nvSpPr>
        <p:spPr/>
        <p:txBody>
          <a:bodyPr>
            <a:normAutofit/>
          </a:bodyPr>
          <a:lstStyle/>
          <a:p>
            <a:r>
              <a:rPr lang="nl-NL" sz="1800" dirty="0" smtClean="0"/>
              <a:t>Roel Slootweg</a:t>
            </a:r>
          </a:p>
          <a:p>
            <a:r>
              <a:rPr lang="nl-NL" sz="1800" dirty="0" err="1" smtClean="0"/>
              <a:t>SevS</a:t>
            </a:r>
            <a:r>
              <a:rPr lang="nl-NL" sz="1800" dirty="0" smtClean="0"/>
              <a:t> consultants</a:t>
            </a:r>
            <a:endParaRPr lang="nl-NL" sz="1800" dirty="0"/>
          </a:p>
        </p:txBody>
      </p:sp>
    </p:spTree>
    <p:extLst>
      <p:ext uri="{BB962C8B-B14F-4D97-AF65-F5344CB8AC3E}">
        <p14:creationId xmlns:p14="http://schemas.microsoft.com/office/powerpoint/2010/main" val="38271925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nSpc>
                <a:spcPct val="150000"/>
              </a:lnSpc>
            </a:pPr>
            <a:r>
              <a:rPr lang="en-US" sz="2000" dirty="0" smtClean="0"/>
              <a:t>Ensure effective public participation in </a:t>
            </a:r>
            <a:r>
              <a:rPr lang="en-US" sz="2000" dirty="0"/>
              <a:t>the </a:t>
            </a:r>
            <a:r>
              <a:rPr lang="en-US" sz="2000" dirty="0" smtClean="0"/>
              <a:t>decision-making procedures;</a:t>
            </a:r>
          </a:p>
          <a:p>
            <a:pPr>
              <a:lnSpc>
                <a:spcPct val="150000"/>
              </a:lnSpc>
            </a:pPr>
            <a:r>
              <a:rPr lang="en-US" sz="2000" dirty="0" smtClean="0"/>
              <a:t>Provide a time schedule for comments or questions and times / places where relevant information will </a:t>
            </a:r>
            <a:r>
              <a:rPr lang="en-US" sz="2000" dirty="0"/>
              <a:t>be made available</a:t>
            </a:r>
            <a:r>
              <a:rPr lang="en-US" sz="2000" dirty="0" smtClean="0"/>
              <a:t>;</a:t>
            </a:r>
          </a:p>
          <a:p>
            <a:pPr>
              <a:lnSpc>
                <a:spcPct val="150000"/>
              </a:lnSpc>
            </a:pPr>
            <a:r>
              <a:rPr lang="en-US" sz="2000" dirty="0" smtClean="0"/>
              <a:t>Make available the EIA report (including EMMP); </a:t>
            </a:r>
          </a:p>
          <a:p>
            <a:pPr>
              <a:lnSpc>
                <a:spcPct val="150000"/>
              </a:lnSpc>
            </a:pPr>
            <a:r>
              <a:rPr lang="en-US" sz="2000" dirty="0" smtClean="0"/>
              <a:t>Consultation shall not be shorter than 30 days.</a:t>
            </a:r>
          </a:p>
          <a:p>
            <a:pPr>
              <a:lnSpc>
                <a:spcPct val="150000"/>
              </a:lnSpc>
            </a:pPr>
            <a:endParaRPr lang="en-US" sz="2000" dirty="0"/>
          </a:p>
          <a:p>
            <a:pPr>
              <a:lnSpc>
                <a:spcPct val="150000"/>
              </a:lnSpc>
            </a:pPr>
            <a:endParaRPr lang="nl-NL" sz="2000" dirty="0"/>
          </a:p>
        </p:txBody>
      </p:sp>
      <p:sp>
        <p:nvSpPr>
          <p:cNvPr id="2" name="Titel 1"/>
          <p:cNvSpPr>
            <a:spLocks noGrp="1"/>
          </p:cNvSpPr>
          <p:nvPr>
            <p:ph type="title"/>
          </p:nvPr>
        </p:nvSpPr>
        <p:spPr/>
        <p:txBody>
          <a:bodyPr>
            <a:normAutofit/>
          </a:bodyPr>
          <a:lstStyle/>
          <a:p>
            <a:r>
              <a:rPr lang="nl-NL" dirty="0" smtClean="0"/>
              <a:t>EIA Directive Art 6: public </a:t>
            </a:r>
            <a:r>
              <a:rPr lang="nl-NL" dirty="0" err="1" smtClean="0"/>
              <a:t>participation</a:t>
            </a:r>
            <a:endParaRPr lang="nl-NL" dirty="0"/>
          </a:p>
        </p:txBody>
      </p:sp>
    </p:spTree>
    <p:extLst>
      <p:ext uri="{BB962C8B-B14F-4D97-AF65-F5344CB8AC3E}">
        <p14:creationId xmlns:p14="http://schemas.microsoft.com/office/powerpoint/2010/main" val="7994595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131590"/>
            <a:ext cx="8229600" cy="3639851"/>
          </a:xfrm>
        </p:spPr>
        <p:txBody>
          <a:bodyPr>
            <a:noAutofit/>
          </a:bodyPr>
          <a:lstStyle/>
          <a:p>
            <a:pPr>
              <a:spcAft>
                <a:spcPts val="600"/>
              </a:spcAft>
            </a:pPr>
            <a:r>
              <a:rPr lang="nl-NL" sz="2000" dirty="0" smtClean="0"/>
              <a:t>Art 7: EIA in </a:t>
            </a:r>
            <a:r>
              <a:rPr lang="nl-NL" sz="2000" dirty="0" err="1" smtClean="0"/>
              <a:t>transboundary</a:t>
            </a:r>
            <a:r>
              <a:rPr lang="nl-NL" sz="2000" dirty="0" smtClean="0"/>
              <a:t> </a:t>
            </a:r>
            <a:r>
              <a:rPr lang="nl-NL" sz="2000" dirty="0" err="1" smtClean="0"/>
              <a:t>situations</a:t>
            </a:r>
            <a:r>
              <a:rPr lang="nl-NL" sz="2000" dirty="0" smtClean="0"/>
              <a:t> (</a:t>
            </a:r>
            <a:r>
              <a:rPr lang="nl-NL" sz="2000" u="sng" dirty="0" smtClean="0"/>
              <a:t>Espoo </a:t>
            </a:r>
            <a:r>
              <a:rPr lang="nl-NL" sz="2000" u="sng" dirty="0" err="1" smtClean="0"/>
              <a:t>convention</a:t>
            </a:r>
            <a:r>
              <a:rPr lang="nl-NL" sz="2000" dirty="0" smtClean="0"/>
              <a:t>)</a:t>
            </a:r>
          </a:p>
          <a:p>
            <a:pPr>
              <a:spcAft>
                <a:spcPts val="600"/>
              </a:spcAft>
            </a:pPr>
            <a:r>
              <a:rPr lang="en-US" sz="2000" dirty="0" smtClean="0"/>
              <a:t>Art </a:t>
            </a:r>
            <a:r>
              <a:rPr lang="en-US" sz="2000" dirty="0"/>
              <a:t>9</a:t>
            </a:r>
            <a:r>
              <a:rPr lang="en-US" sz="2000" dirty="0" smtClean="0"/>
              <a:t>: authority informs public on decision </a:t>
            </a:r>
            <a:r>
              <a:rPr lang="en-US" sz="2000" dirty="0"/>
              <a:t>and </a:t>
            </a:r>
            <a:r>
              <a:rPr lang="en-US" sz="2000" dirty="0" smtClean="0"/>
              <a:t>motivation; </a:t>
            </a:r>
            <a:r>
              <a:rPr lang="en-US" sz="2000" u="sng" dirty="0" smtClean="0"/>
              <a:t>This includes a summary </a:t>
            </a:r>
            <a:r>
              <a:rPr lang="en-US" sz="2000" u="sng" dirty="0"/>
              <a:t>of </a:t>
            </a:r>
            <a:r>
              <a:rPr lang="en-US" sz="2000" u="sng" dirty="0" smtClean="0"/>
              <a:t>consultations</a:t>
            </a:r>
            <a:r>
              <a:rPr lang="en-US" sz="2000" dirty="0" smtClean="0"/>
              <a:t>. </a:t>
            </a:r>
          </a:p>
          <a:p>
            <a:pPr>
              <a:spcAft>
                <a:spcPts val="600"/>
              </a:spcAft>
            </a:pPr>
            <a:r>
              <a:rPr lang="en-US" sz="2000" dirty="0" smtClean="0"/>
              <a:t>Make sure the public has </a:t>
            </a:r>
            <a:r>
              <a:rPr lang="en-US" sz="2000" u="sng" dirty="0" smtClean="0"/>
              <a:t>the right to a review procedure</a:t>
            </a:r>
            <a:r>
              <a:rPr lang="en-US" sz="2000" dirty="0" smtClean="0"/>
              <a:t> before a court. </a:t>
            </a:r>
          </a:p>
          <a:p>
            <a:pPr>
              <a:spcAft>
                <a:spcPts val="600"/>
              </a:spcAft>
            </a:pPr>
            <a:r>
              <a:rPr lang="en-US" sz="2000" u="sng" dirty="0"/>
              <a:t>Aarhus convention</a:t>
            </a:r>
            <a:r>
              <a:rPr lang="en-US" sz="2000" dirty="0"/>
              <a:t> on access to information, public participation in decision-making and access to justice in environmental issues in the EU </a:t>
            </a:r>
            <a:r>
              <a:rPr lang="en-US" sz="2000" dirty="0" smtClean="0"/>
              <a:t>applies to the entire procedure.  </a:t>
            </a:r>
            <a:endParaRPr lang="nl-NL" sz="2000" dirty="0"/>
          </a:p>
        </p:txBody>
      </p:sp>
      <p:sp>
        <p:nvSpPr>
          <p:cNvPr id="2" name="Titel 1"/>
          <p:cNvSpPr>
            <a:spLocks noGrp="1"/>
          </p:cNvSpPr>
          <p:nvPr>
            <p:ph type="title"/>
          </p:nvPr>
        </p:nvSpPr>
        <p:spPr/>
        <p:txBody>
          <a:bodyPr/>
          <a:lstStyle/>
          <a:p>
            <a:r>
              <a:rPr lang="nl-NL" dirty="0" smtClean="0"/>
              <a:t>EIA Directive – </a:t>
            </a:r>
            <a:r>
              <a:rPr lang="nl-NL" dirty="0" err="1" smtClean="0"/>
              <a:t>cont’d</a:t>
            </a:r>
            <a:endParaRPr lang="nl-NL" dirty="0"/>
          </a:p>
        </p:txBody>
      </p:sp>
    </p:spTree>
    <p:extLst>
      <p:ext uri="{BB962C8B-B14F-4D97-AF65-F5344CB8AC3E}">
        <p14:creationId xmlns:p14="http://schemas.microsoft.com/office/powerpoint/2010/main" val="124298886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000" dirty="0"/>
              <a:t>UNECE </a:t>
            </a:r>
            <a:r>
              <a:rPr lang="nl-NL" sz="2000" dirty="0" err="1"/>
              <a:t>Convention</a:t>
            </a:r>
            <a:r>
              <a:rPr lang="nl-NL" sz="2000" dirty="0"/>
              <a:t> on EIA in </a:t>
            </a:r>
            <a:r>
              <a:rPr lang="nl-NL" sz="2000" dirty="0" err="1"/>
              <a:t>Transboundary</a:t>
            </a:r>
            <a:r>
              <a:rPr lang="nl-NL" sz="2000" dirty="0"/>
              <a:t> context </a:t>
            </a:r>
            <a:r>
              <a:rPr lang="nl-NL" sz="2000" dirty="0" smtClean="0"/>
              <a:t>(Espoo </a:t>
            </a:r>
            <a:r>
              <a:rPr lang="nl-NL" sz="2000" dirty="0" err="1" smtClean="0"/>
              <a:t>convention</a:t>
            </a:r>
            <a:r>
              <a:rPr lang="nl-NL" sz="2000" dirty="0" smtClean="0"/>
              <a:t>): </a:t>
            </a:r>
          </a:p>
          <a:p>
            <a:r>
              <a:rPr lang="nl-NL" sz="2000" dirty="0" err="1" smtClean="0"/>
              <a:t>Address</a:t>
            </a:r>
            <a:r>
              <a:rPr lang="nl-NL" sz="2000" dirty="0" smtClean="0"/>
              <a:t> </a:t>
            </a:r>
            <a:r>
              <a:rPr lang="nl-NL" sz="2000" dirty="0" err="1" smtClean="0"/>
              <a:t>transboundary</a:t>
            </a:r>
            <a:r>
              <a:rPr lang="nl-NL" sz="2000" dirty="0" smtClean="0"/>
              <a:t> impact in ESIA</a:t>
            </a:r>
          </a:p>
          <a:p>
            <a:r>
              <a:rPr lang="nl-NL" sz="2000" dirty="0" err="1" smtClean="0"/>
              <a:t>Define</a:t>
            </a:r>
            <a:r>
              <a:rPr lang="nl-NL" sz="2000" dirty="0" smtClean="0"/>
              <a:t> </a:t>
            </a:r>
            <a:r>
              <a:rPr lang="nl-NL" sz="2000" dirty="0" err="1" smtClean="0"/>
              <a:t>geograpical</a:t>
            </a:r>
            <a:r>
              <a:rPr lang="nl-NL" sz="2000" dirty="0" smtClean="0"/>
              <a:t> area </a:t>
            </a:r>
            <a:r>
              <a:rPr lang="nl-NL" sz="2000" dirty="0" err="1" smtClean="0"/>
              <a:t>likely</a:t>
            </a:r>
            <a:r>
              <a:rPr lang="nl-NL" sz="2000" dirty="0" smtClean="0"/>
              <a:t> </a:t>
            </a:r>
            <a:r>
              <a:rPr lang="nl-NL" sz="2000" dirty="0" err="1" smtClean="0"/>
              <a:t>to</a:t>
            </a:r>
            <a:r>
              <a:rPr lang="nl-NL" sz="2000" dirty="0" smtClean="0"/>
              <a:t> </a:t>
            </a:r>
            <a:r>
              <a:rPr lang="nl-NL" sz="2000" dirty="0" err="1" smtClean="0"/>
              <a:t>be</a:t>
            </a:r>
            <a:r>
              <a:rPr lang="nl-NL" sz="2000" dirty="0" smtClean="0"/>
              <a:t> </a:t>
            </a:r>
            <a:r>
              <a:rPr lang="nl-NL" sz="2000" dirty="0" err="1" smtClean="0"/>
              <a:t>affected</a:t>
            </a:r>
            <a:endParaRPr lang="nl-NL" sz="2000" dirty="0" smtClean="0"/>
          </a:p>
          <a:p>
            <a:r>
              <a:rPr lang="nl-NL" sz="2000" dirty="0" err="1" smtClean="0"/>
              <a:t>Principles</a:t>
            </a:r>
            <a:r>
              <a:rPr lang="nl-NL" sz="2000" dirty="0" smtClean="0"/>
              <a:t>:</a:t>
            </a:r>
          </a:p>
          <a:p>
            <a:pPr lvl="1"/>
            <a:r>
              <a:rPr lang="nl-NL" sz="2000" dirty="0" err="1" smtClean="0"/>
              <a:t>Prevent</a:t>
            </a:r>
            <a:r>
              <a:rPr lang="nl-NL" sz="2000" dirty="0" smtClean="0"/>
              <a:t>, </a:t>
            </a:r>
            <a:r>
              <a:rPr lang="nl-NL" sz="2000" dirty="0" err="1" smtClean="0"/>
              <a:t>reduce</a:t>
            </a:r>
            <a:r>
              <a:rPr lang="nl-NL" sz="2000" dirty="0" smtClean="0"/>
              <a:t> </a:t>
            </a:r>
            <a:r>
              <a:rPr lang="nl-NL" sz="2000" dirty="0" err="1" smtClean="0"/>
              <a:t>and</a:t>
            </a:r>
            <a:r>
              <a:rPr lang="nl-NL" sz="2000" dirty="0" smtClean="0"/>
              <a:t> control </a:t>
            </a:r>
            <a:r>
              <a:rPr lang="nl-NL" sz="2000" dirty="0" err="1" smtClean="0"/>
              <a:t>transboundary</a:t>
            </a:r>
            <a:r>
              <a:rPr lang="nl-NL" sz="2000" dirty="0" smtClean="0"/>
              <a:t> impacts</a:t>
            </a:r>
          </a:p>
          <a:p>
            <a:pPr lvl="1"/>
            <a:r>
              <a:rPr lang="nl-NL" sz="2000" dirty="0" err="1" smtClean="0"/>
              <a:t>Early</a:t>
            </a:r>
            <a:r>
              <a:rPr lang="nl-NL" sz="2000" dirty="0" smtClean="0"/>
              <a:t> stakeholder </a:t>
            </a:r>
            <a:r>
              <a:rPr lang="nl-NL" sz="2000" dirty="0" err="1" smtClean="0"/>
              <a:t>identification</a:t>
            </a:r>
            <a:r>
              <a:rPr lang="nl-NL" sz="2000" dirty="0" smtClean="0"/>
              <a:t> </a:t>
            </a:r>
            <a:r>
              <a:rPr lang="nl-NL" sz="2000" dirty="0" err="1" smtClean="0"/>
              <a:t>and</a:t>
            </a:r>
            <a:r>
              <a:rPr lang="nl-NL" sz="2000" dirty="0" smtClean="0"/>
              <a:t> engagement</a:t>
            </a:r>
          </a:p>
          <a:p>
            <a:pPr lvl="1"/>
            <a:r>
              <a:rPr lang="nl-NL" sz="2000" dirty="0" err="1" smtClean="0"/>
              <a:t>Prepare</a:t>
            </a:r>
            <a:r>
              <a:rPr lang="nl-NL" sz="2000" dirty="0" smtClean="0"/>
              <a:t> a </a:t>
            </a:r>
            <a:r>
              <a:rPr lang="nl-NL" sz="2000" dirty="0" err="1" smtClean="0"/>
              <a:t>cadastre</a:t>
            </a:r>
            <a:r>
              <a:rPr lang="nl-NL" sz="2000" dirty="0" smtClean="0"/>
              <a:t> of downstream water </a:t>
            </a:r>
            <a:r>
              <a:rPr lang="nl-NL" sz="2000" dirty="0" err="1" smtClean="0"/>
              <a:t>uses</a:t>
            </a:r>
            <a:r>
              <a:rPr lang="nl-NL" sz="2000" dirty="0" smtClean="0"/>
              <a:t>. </a:t>
            </a:r>
            <a:endParaRPr lang="nl-NL" sz="2000" dirty="0"/>
          </a:p>
        </p:txBody>
      </p:sp>
      <p:sp>
        <p:nvSpPr>
          <p:cNvPr id="2" name="Titel 1"/>
          <p:cNvSpPr>
            <a:spLocks noGrp="1"/>
          </p:cNvSpPr>
          <p:nvPr>
            <p:ph type="title"/>
          </p:nvPr>
        </p:nvSpPr>
        <p:spPr/>
        <p:txBody>
          <a:bodyPr/>
          <a:lstStyle/>
          <a:p>
            <a:r>
              <a:rPr lang="nl-NL" dirty="0" err="1" smtClean="0"/>
              <a:t>Transboundary</a:t>
            </a:r>
            <a:r>
              <a:rPr lang="nl-NL" dirty="0" smtClean="0"/>
              <a:t> impacts</a:t>
            </a:r>
            <a:endParaRPr lang="nl-NL" dirty="0"/>
          </a:p>
        </p:txBody>
      </p:sp>
    </p:spTree>
    <p:extLst>
      <p:ext uri="{BB962C8B-B14F-4D97-AF65-F5344CB8AC3E}">
        <p14:creationId xmlns:p14="http://schemas.microsoft.com/office/powerpoint/2010/main" val="2180878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sz="2200" dirty="0" err="1" smtClean="0"/>
              <a:t>Appropriate</a:t>
            </a:r>
            <a:r>
              <a:rPr lang="nl-NL" sz="2200" dirty="0" smtClean="0"/>
              <a:t> Assessment (art. 6.3):</a:t>
            </a:r>
          </a:p>
          <a:p>
            <a:r>
              <a:rPr lang="en-US" sz="2200" dirty="0"/>
              <a:t>Projects </a:t>
            </a:r>
            <a:r>
              <a:rPr lang="en-US" sz="2200" dirty="0" smtClean="0"/>
              <a:t>have </a:t>
            </a:r>
            <a:r>
              <a:rPr lang="en-US" sz="2200" u="sng" dirty="0"/>
              <a:t>external </a:t>
            </a:r>
            <a:r>
              <a:rPr lang="en-US" sz="2200" u="sng" dirty="0" smtClean="0"/>
              <a:t>effects</a:t>
            </a:r>
            <a:r>
              <a:rPr lang="en-US" sz="2200" dirty="0" smtClean="0"/>
              <a:t> on protected areas </a:t>
            </a:r>
            <a:endParaRPr lang="en-US" sz="2200" dirty="0" smtClean="0"/>
          </a:p>
          <a:p>
            <a:pPr lvl="1"/>
            <a:r>
              <a:rPr lang="en-US" sz="2200" dirty="0" smtClean="0"/>
              <a:t>For Tara =&gt; downstream effects</a:t>
            </a:r>
            <a:endParaRPr lang="en-US" sz="2200" dirty="0"/>
          </a:p>
          <a:p>
            <a:r>
              <a:rPr lang="en-US" sz="2200" dirty="0" smtClean="0"/>
              <a:t>Projects </a:t>
            </a:r>
            <a:r>
              <a:rPr lang="en-US" sz="2200" dirty="0" smtClean="0"/>
              <a:t>with negative impacts </a:t>
            </a:r>
            <a:r>
              <a:rPr lang="en-US" sz="2200" u="sng" dirty="0" smtClean="0"/>
              <a:t>cannot </a:t>
            </a:r>
            <a:r>
              <a:rPr lang="en-US" sz="2200" u="sng" dirty="0" smtClean="0"/>
              <a:t>be approved</a:t>
            </a:r>
            <a:r>
              <a:rPr lang="en-US" sz="2200" dirty="0" smtClean="0"/>
              <a:t>… </a:t>
            </a:r>
          </a:p>
          <a:p>
            <a:r>
              <a:rPr lang="en-US" sz="2200" dirty="0" smtClean="0"/>
              <a:t>… unless </a:t>
            </a:r>
            <a:r>
              <a:rPr lang="en-US" sz="2200" dirty="0"/>
              <a:t>there </a:t>
            </a:r>
            <a:r>
              <a:rPr lang="en-US" sz="2200" dirty="0" smtClean="0"/>
              <a:t>is </a:t>
            </a:r>
            <a:r>
              <a:rPr lang="en-US" sz="2200" u="sng" dirty="0" smtClean="0"/>
              <a:t>NO </a:t>
            </a:r>
            <a:r>
              <a:rPr lang="en-US" sz="2200" u="sng" dirty="0"/>
              <a:t>alternative</a:t>
            </a:r>
            <a:r>
              <a:rPr lang="en-US" sz="2200" dirty="0"/>
              <a:t> </a:t>
            </a:r>
            <a:r>
              <a:rPr lang="en-US" sz="2200" dirty="0" smtClean="0"/>
              <a:t>and reasons </a:t>
            </a:r>
            <a:r>
              <a:rPr lang="en-US" sz="2200" dirty="0"/>
              <a:t>of </a:t>
            </a:r>
            <a:r>
              <a:rPr lang="en-US" sz="2200" u="sng" dirty="0" smtClean="0"/>
              <a:t>overriding public </a:t>
            </a:r>
            <a:r>
              <a:rPr lang="en-US" sz="2200" u="sng" dirty="0"/>
              <a:t>interest</a:t>
            </a:r>
            <a:r>
              <a:rPr lang="en-US" sz="2200" dirty="0" smtClean="0"/>
              <a:t>. Then </a:t>
            </a:r>
            <a:r>
              <a:rPr lang="en-US" sz="2200" u="sng" dirty="0" smtClean="0"/>
              <a:t>compensation required</a:t>
            </a:r>
            <a:r>
              <a:rPr lang="en-US" sz="2200" dirty="0" smtClean="0"/>
              <a:t> prior to project implementation.</a:t>
            </a:r>
          </a:p>
          <a:p>
            <a:r>
              <a:rPr lang="en-US" sz="2200" dirty="0" smtClean="0"/>
              <a:t>Anyone can </a:t>
            </a:r>
            <a:r>
              <a:rPr lang="en-US" sz="2200" dirty="0" smtClean="0"/>
              <a:t>complain to Aarhus Compliance committee and/or EU Court of Justice </a:t>
            </a:r>
          </a:p>
          <a:p>
            <a:endParaRPr lang="nl-NL" dirty="0" smtClean="0"/>
          </a:p>
          <a:p>
            <a:endParaRPr lang="nl-NL" dirty="0"/>
          </a:p>
        </p:txBody>
      </p:sp>
      <p:sp>
        <p:nvSpPr>
          <p:cNvPr id="2" name="Titel 1"/>
          <p:cNvSpPr>
            <a:spLocks noGrp="1"/>
          </p:cNvSpPr>
          <p:nvPr>
            <p:ph type="title"/>
          </p:nvPr>
        </p:nvSpPr>
        <p:spPr/>
        <p:txBody>
          <a:bodyPr>
            <a:noAutofit/>
          </a:bodyPr>
          <a:lstStyle/>
          <a:p>
            <a:r>
              <a:rPr lang="nl-NL" dirty="0" smtClean="0"/>
              <a:t>Habitat/</a:t>
            </a:r>
            <a:r>
              <a:rPr lang="nl-NL" dirty="0" err="1" smtClean="0"/>
              <a:t>Birds</a:t>
            </a:r>
            <a:r>
              <a:rPr lang="nl-NL" dirty="0" smtClean="0"/>
              <a:t> </a:t>
            </a:r>
            <a:r>
              <a:rPr lang="nl-NL" dirty="0" err="1" smtClean="0"/>
              <a:t>Directives</a:t>
            </a:r>
            <a:r>
              <a:rPr lang="nl-NL" dirty="0" smtClean="0"/>
              <a:t> (Natura 2000)</a:t>
            </a:r>
            <a:endParaRPr lang="nl-NL" dirty="0"/>
          </a:p>
        </p:txBody>
      </p:sp>
    </p:spTree>
    <p:extLst>
      <p:ext uri="{BB962C8B-B14F-4D97-AF65-F5344CB8AC3E}">
        <p14:creationId xmlns:p14="http://schemas.microsoft.com/office/powerpoint/2010/main" val="11471814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spcAft>
                <a:spcPts val="600"/>
              </a:spcAft>
            </a:pPr>
            <a:r>
              <a:rPr lang="en-US" sz="2000" dirty="0" smtClean="0"/>
              <a:t>River </a:t>
            </a:r>
            <a:r>
              <a:rPr lang="en-US" sz="2000" dirty="0"/>
              <a:t>basin management </a:t>
            </a:r>
            <a:r>
              <a:rPr lang="en-US" sz="2000" dirty="0" smtClean="0"/>
              <a:t>plan required</a:t>
            </a:r>
          </a:p>
          <a:p>
            <a:pPr>
              <a:spcAft>
                <a:spcPts val="600"/>
              </a:spcAft>
            </a:pPr>
            <a:r>
              <a:rPr lang="nl-NL" sz="2000" dirty="0" smtClean="0"/>
              <a:t>Development </a:t>
            </a:r>
            <a:r>
              <a:rPr lang="nl-NL" sz="2000" dirty="0" err="1" smtClean="0"/>
              <a:t>projects</a:t>
            </a:r>
            <a:r>
              <a:rPr lang="nl-NL" sz="2000" dirty="0" smtClean="0"/>
              <a:t> have </a:t>
            </a:r>
            <a:r>
              <a:rPr lang="nl-NL" sz="2000" dirty="0" err="1" smtClean="0"/>
              <a:t>to</a:t>
            </a:r>
            <a:r>
              <a:rPr lang="nl-NL" sz="2000" dirty="0" smtClean="0"/>
              <a:t> make </a:t>
            </a:r>
            <a:r>
              <a:rPr lang="nl-NL" sz="2000" dirty="0" err="1" smtClean="0"/>
              <a:t>sure</a:t>
            </a:r>
            <a:r>
              <a:rPr lang="nl-NL" sz="2000" dirty="0" smtClean="0"/>
              <a:t> </a:t>
            </a:r>
            <a:r>
              <a:rPr lang="nl-NL" sz="2000" dirty="0" err="1" smtClean="0"/>
              <a:t>that</a:t>
            </a:r>
            <a:r>
              <a:rPr lang="nl-NL" sz="2000" dirty="0" smtClean="0"/>
              <a:t> </a:t>
            </a:r>
            <a:r>
              <a:rPr lang="nl-NL" sz="2000" dirty="0" err="1" smtClean="0"/>
              <a:t>natural</a:t>
            </a:r>
            <a:r>
              <a:rPr lang="nl-NL" sz="2000" dirty="0" smtClean="0"/>
              <a:t> water </a:t>
            </a:r>
            <a:r>
              <a:rPr lang="nl-NL" sz="2000" dirty="0" err="1" smtClean="0"/>
              <a:t>bodies</a:t>
            </a:r>
            <a:r>
              <a:rPr lang="nl-NL" sz="2000" dirty="0" smtClean="0"/>
              <a:t> </a:t>
            </a:r>
            <a:r>
              <a:rPr lang="nl-NL" sz="2000" dirty="0" err="1" smtClean="0"/>
              <a:t>should</a:t>
            </a:r>
            <a:r>
              <a:rPr lang="nl-NL" sz="2000" dirty="0" smtClean="0"/>
              <a:t> </a:t>
            </a:r>
            <a:r>
              <a:rPr lang="nl-NL" sz="2000" dirty="0" err="1" smtClean="0"/>
              <a:t>achieve</a:t>
            </a:r>
            <a:r>
              <a:rPr lang="nl-NL" sz="2000" dirty="0" smtClean="0"/>
              <a:t> a </a:t>
            </a:r>
            <a:r>
              <a:rPr lang="nl-NL" sz="2000" dirty="0" err="1" smtClean="0"/>
              <a:t>good</a:t>
            </a:r>
            <a:r>
              <a:rPr lang="nl-NL" sz="2000" dirty="0" smtClean="0"/>
              <a:t> </a:t>
            </a:r>
            <a:r>
              <a:rPr lang="nl-NL" sz="2000" dirty="0" err="1" smtClean="0"/>
              <a:t>ecological</a:t>
            </a:r>
            <a:r>
              <a:rPr lang="nl-NL" sz="2000" dirty="0" smtClean="0"/>
              <a:t> status</a:t>
            </a:r>
          </a:p>
          <a:p>
            <a:pPr>
              <a:spcAft>
                <a:spcPts val="600"/>
              </a:spcAft>
            </a:pPr>
            <a:r>
              <a:rPr lang="nl-NL" sz="2000" dirty="0" err="1" smtClean="0"/>
              <a:t>If</a:t>
            </a:r>
            <a:r>
              <a:rPr lang="nl-NL" sz="2000" dirty="0" smtClean="0"/>
              <a:t> a project </a:t>
            </a:r>
            <a:r>
              <a:rPr lang="nl-NL" sz="2000" dirty="0" err="1" smtClean="0"/>
              <a:t>compromises</a:t>
            </a:r>
            <a:r>
              <a:rPr lang="nl-NL" sz="2000" dirty="0" smtClean="0"/>
              <a:t> </a:t>
            </a:r>
            <a:r>
              <a:rPr lang="nl-NL" sz="2000" dirty="0" err="1" smtClean="0"/>
              <a:t>the</a:t>
            </a:r>
            <a:r>
              <a:rPr lang="nl-NL" sz="2000" dirty="0" smtClean="0"/>
              <a:t> </a:t>
            </a:r>
            <a:r>
              <a:rPr lang="nl-NL" sz="2000" dirty="0" err="1" smtClean="0"/>
              <a:t>good</a:t>
            </a:r>
            <a:r>
              <a:rPr lang="nl-NL" sz="2000" dirty="0" smtClean="0"/>
              <a:t> status, </a:t>
            </a:r>
            <a:r>
              <a:rPr lang="nl-NL" sz="2000" dirty="0" err="1" smtClean="0"/>
              <a:t>an</a:t>
            </a:r>
            <a:r>
              <a:rPr lang="nl-NL" sz="2000" dirty="0" smtClean="0"/>
              <a:t> assessment of </a:t>
            </a:r>
            <a:r>
              <a:rPr lang="nl-NL" sz="2000" dirty="0" err="1" smtClean="0"/>
              <a:t>conditions</a:t>
            </a:r>
            <a:r>
              <a:rPr lang="nl-NL" sz="2000" dirty="0" smtClean="0"/>
              <a:t> is </a:t>
            </a:r>
            <a:r>
              <a:rPr lang="nl-NL" sz="2000" dirty="0" err="1" smtClean="0"/>
              <a:t>needed</a:t>
            </a:r>
            <a:r>
              <a:rPr lang="nl-NL" sz="2000" dirty="0" smtClean="0"/>
              <a:t> </a:t>
            </a:r>
            <a:endParaRPr lang="nl-NL" sz="2000" dirty="0" smtClean="0"/>
          </a:p>
          <a:p>
            <a:pPr>
              <a:spcAft>
                <a:spcPts val="600"/>
              </a:spcAft>
            </a:pPr>
            <a:r>
              <a:rPr lang="nl-NL" sz="2000" dirty="0" err="1" smtClean="0"/>
              <a:t>If</a:t>
            </a:r>
            <a:r>
              <a:rPr lang="nl-NL" sz="2000" dirty="0" smtClean="0"/>
              <a:t> </a:t>
            </a:r>
            <a:r>
              <a:rPr lang="nl-NL" sz="2000" dirty="0" err="1" smtClean="0"/>
              <a:t>the</a:t>
            </a:r>
            <a:r>
              <a:rPr lang="nl-NL" sz="2000" dirty="0" smtClean="0"/>
              <a:t> project </a:t>
            </a:r>
            <a:r>
              <a:rPr lang="nl-NL" sz="2000" dirty="0" err="1" smtClean="0"/>
              <a:t>cannot</a:t>
            </a:r>
            <a:r>
              <a:rPr lang="nl-NL" sz="2000" dirty="0" smtClean="0"/>
              <a:t> </a:t>
            </a:r>
            <a:r>
              <a:rPr lang="nl-NL" sz="2000" dirty="0" err="1" smtClean="0"/>
              <a:t>fullfil</a:t>
            </a:r>
            <a:r>
              <a:rPr lang="nl-NL" sz="2000" dirty="0" smtClean="0"/>
              <a:t> </a:t>
            </a:r>
            <a:r>
              <a:rPr lang="nl-NL" sz="2000" dirty="0" err="1" smtClean="0"/>
              <a:t>the</a:t>
            </a:r>
            <a:r>
              <a:rPr lang="nl-NL" sz="2000" dirty="0" smtClean="0"/>
              <a:t> WFD </a:t>
            </a:r>
            <a:r>
              <a:rPr lang="nl-NL" sz="2000" dirty="0" err="1" smtClean="0"/>
              <a:t>conditions</a:t>
            </a:r>
            <a:r>
              <a:rPr lang="nl-NL" sz="2000" dirty="0" smtClean="0"/>
              <a:t>, </a:t>
            </a:r>
            <a:r>
              <a:rPr lang="nl-NL" sz="2000" dirty="0" err="1" smtClean="0"/>
              <a:t>the</a:t>
            </a:r>
            <a:r>
              <a:rPr lang="nl-NL" sz="2000" dirty="0" smtClean="0"/>
              <a:t> project </a:t>
            </a:r>
            <a:r>
              <a:rPr lang="nl-NL" sz="2000" u="sng" dirty="0" err="1" smtClean="0"/>
              <a:t>cannot</a:t>
            </a:r>
            <a:r>
              <a:rPr lang="nl-NL" sz="2000" u="sng" dirty="0" smtClean="0"/>
              <a:t> </a:t>
            </a:r>
            <a:r>
              <a:rPr lang="nl-NL" sz="2000" u="sng" dirty="0" err="1" smtClean="0"/>
              <a:t>be</a:t>
            </a:r>
            <a:r>
              <a:rPr lang="nl-NL" sz="2000" u="sng" dirty="0" smtClean="0"/>
              <a:t> </a:t>
            </a:r>
            <a:r>
              <a:rPr lang="nl-NL" sz="2000" u="sng" dirty="0" err="1" smtClean="0"/>
              <a:t>authorised</a:t>
            </a:r>
            <a:r>
              <a:rPr lang="nl-NL" sz="2000" dirty="0" smtClean="0"/>
              <a:t>.</a:t>
            </a:r>
          </a:p>
          <a:p>
            <a:endParaRPr lang="nl-NL" sz="2000" dirty="0"/>
          </a:p>
        </p:txBody>
      </p:sp>
      <p:sp>
        <p:nvSpPr>
          <p:cNvPr id="2" name="Titel 1"/>
          <p:cNvSpPr>
            <a:spLocks noGrp="1"/>
          </p:cNvSpPr>
          <p:nvPr>
            <p:ph type="title"/>
          </p:nvPr>
        </p:nvSpPr>
        <p:spPr/>
        <p:txBody>
          <a:bodyPr>
            <a:normAutofit/>
          </a:bodyPr>
          <a:lstStyle/>
          <a:p>
            <a:r>
              <a:rPr lang="nl-NL" dirty="0" smtClean="0"/>
              <a:t>Water Framework Directive (WFD)</a:t>
            </a:r>
            <a:endParaRPr lang="nl-NL" dirty="0"/>
          </a:p>
        </p:txBody>
      </p:sp>
    </p:spTree>
    <p:extLst>
      <p:ext uri="{BB962C8B-B14F-4D97-AF65-F5344CB8AC3E}">
        <p14:creationId xmlns:p14="http://schemas.microsoft.com/office/powerpoint/2010/main" val="23808791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lnSpcReduction="10000"/>
          </a:bodyPr>
          <a:lstStyle/>
          <a:p>
            <a:pPr marL="109728" indent="0">
              <a:lnSpc>
                <a:spcPct val="150000"/>
              </a:lnSpc>
              <a:buNone/>
            </a:pPr>
            <a:r>
              <a:rPr lang="nl-NL" sz="2000" dirty="0" smtClean="0"/>
              <a:t>Strategic </a:t>
            </a:r>
            <a:r>
              <a:rPr lang="nl-NL" sz="2000" dirty="0" err="1"/>
              <a:t>Environmental</a:t>
            </a:r>
            <a:r>
              <a:rPr lang="nl-NL" sz="2000" dirty="0"/>
              <a:t> </a:t>
            </a:r>
            <a:r>
              <a:rPr lang="nl-NL" sz="2000" dirty="0" smtClean="0"/>
              <a:t>Assessment </a:t>
            </a:r>
            <a:r>
              <a:rPr lang="nl-NL" sz="2000" dirty="0" err="1" smtClean="0"/>
              <a:t>required</a:t>
            </a:r>
            <a:r>
              <a:rPr lang="nl-NL" sz="2000" dirty="0" smtClean="0"/>
              <a:t> </a:t>
            </a:r>
            <a:r>
              <a:rPr lang="nl-NL" sz="2000" dirty="0" err="1" smtClean="0"/>
              <a:t>for</a:t>
            </a:r>
            <a:r>
              <a:rPr lang="nl-NL" sz="2000" dirty="0" smtClean="0"/>
              <a:t> </a:t>
            </a:r>
            <a:r>
              <a:rPr lang="nl-NL" sz="2000" dirty="0" err="1" smtClean="0"/>
              <a:t>plans</a:t>
            </a:r>
            <a:r>
              <a:rPr lang="nl-NL" sz="2000" dirty="0" smtClean="0"/>
              <a:t> </a:t>
            </a:r>
            <a:r>
              <a:rPr lang="nl-NL" sz="2000" dirty="0" err="1" smtClean="0"/>
              <a:t>and</a:t>
            </a:r>
            <a:r>
              <a:rPr lang="nl-NL" sz="2000" dirty="0" smtClean="0"/>
              <a:t> </a:t>
            </a:r>
            <a:r>
              <a:rPr lang="nl-NL" sz="2000" dirty="0" err="1" smtClean="0"/>
              <a:t>programmes</a:t>
            </a:r>
            <a:r>
              <a:rPr lang="nl-NL" sz="2000" dirty="0" smtClean="0"/>
              <a:t>, </a:t>
            </a:r>
            <a:r>
              <a:rPr lang="nl-NL" sz="2000" dirty="0" err="1" smtClean="0"/>
              <a:t>such</a:t>
            </a:r>
            <a:r>
              <a:rPr lang="nl-NL" sz="2000" dirty="0" smtClean="0"/>
              <a:t> as:</a:t>
            </a:r>
          </a:p>
          <a:p>
            <a:pPr>
              <a:lnSpc>
                <a:spcPct val="150000"/>
              </a:lnSpc>
            </a:pPr>
            <a:r>
              <a:rPr lang="nl-NL" sz="2000" dirty="0" smtClean="0"/>
              <a:t>River </a:t>
            </a:r>
            <a:r>
              <a:rPr lang="nl-NL" sz="2000" dirty="0" err="1" smtClean="0"/>
              <a:t>basin</a:t>
            </a:r>
            <a:r>
              <a:rPr lang="nl-NL" sz="2000" dirty="0" smtClean="0"/>
              <a:t> management </a:t>
            </a:r>
            <a:r>
              <a:rPr lang="nl-NL" sz="2000" dirty="0" err="1" smtClean="0"/>
              <a:t>plans</a:t>
            </a:r>
            <a:r>
              <a:rPr lang="nl-NL" sz="2000" dirty="0" smtClean="0"/>
              <a:t> (as </a:t>
            </a:r>
            <a:r>
              <a:rPr lang="nl-NL" sz="2000" dirty="0" err="1" smtClean="0"/>
              <a:t>required</a:t>
            </a:r>
            <a:r>
              <a:rPr lang="nl-NL" sz="2000" dirty="0" smtClean="0"/>
              <a:t> </a:t>
            </a:r>
            <a:r>
              <a:rPr lang="nl-NL" sz="2000" dirty="0" err="1" smtClean="0"/>
              <a:t>by</a:t>
            </a:r>
            <a:r>
              <a:rPr lang="nl-NL" sz="2000" dirty="0" smtClean="0"/>
              <a:t> Water </a:t>
            </a:r>
            <a:r>
              <a:rPr lang="nl-NL" sz="2000" dirty="0" smtClean="0"/>
              <a:t>Framework </a:t>
            </a:r>
            <a:r>
              <a:rPr lang="nl-NL" sz="2000" dirty="0" smtClean="0"/>
              <a:t>Directive)</a:t>
            </a:r>
          </a:p>
          <a:p>
            <a:pPr>
              <a:lnSpc>
                <a:spcPct val="150000"/>
              </a:lnSpc>
            </a:pPr>
            <a:r>
              <a:rPr lang="nl-NL" sz="2000" dirty="0" err="1" smtClean="0"/>
              <a:t>Spatial</a:t>
            </a:r>
            <a:r>
              <a:rPr lang="nl-NL" sz="2000" dirty="0" smtClean="0"/>
              <a:t> </a:t>
            </a:r>
            <a:r>
              <a:rPr lang="nl-NL" sz="2000" dirty="0" err="1" smtClean="0"/>
              <a:t>plans</a:t>
            </a:r>
            <a:r>
              <a:rPr lang="nl-NL" sz="2000" dirty="0" smtClean="0"/>
              <a:t> (</a:t>
            </a:r>
            <a:r>
              <a:rPr lang="nl-NL" sz="2000" dirty="0" err="1" smtClean="0"/>
              <a:t>such</a:t>
            </a:r>
            <a:r>
              <a:rPr lang="nl-NL" sz="2000" dirty="0" smtClean="0"/>
              <a:t> as </a:t>
            </a:r>
            <a:r>
              <a:rPr lang="nl-NL" sz="2000" dirty="0" err="1" smtClean="0"/>
              <a:t>Spatial</a:t>
            </a:r>
            <a:r>
              <a:rPr lang="nl-NL" sz="2000" dirty="0" smtClean="0"/>
              <a:t> Plan </a:t>
            </a:r>
            <a:r>
              <a:rPr lang="nl-NL" sz="2000" dirty="0" err="1" smtClean="0"/>
              <a:t>for</a:t>
            </a:r>
            <a:r>
              <a:rPr lang="nl-NL" sz="2000" dirty="0" smtClean="0"/>
              <a:t> </a:t>
            </a:r>
            <a:r>
              <a:rPr lang="en-US" sz="2000" dirty="0" smtClean="0"/>
              <a:t>Bar-</a:t>
            </a:r>
            <a:r>
              <a:rPr lang="en-US" sz="2000" dirty="0" err="1" smtClean="0"/>
              <a:t>Boljare</a:t>
            </a:r>
            <a:r>
              <a:rPr lang="en-US" sz="2000" dirty="0" smtClean="0"/>
              <a:t> highway, 2008</a:t>
            </a:r>
            <a:r>
              <a:rPr lang="en-US" sz="2000" dirty="0"/>
              <a:t>). </a:t>
            </a:r>
          </a:p>
          <a:p>
            <a:pPr marL="109728" indent="0">
              <a:lnSpc>
                <a:spcPct val="150000"/>
              </a:lnSpc>
              <a:buNone/>
            </a:pPr>
            <a:r>
              <a:rPr lang="nl-NL" sz="2000" dirty="0" err="1" smtClean="0"/>
              <a:t>Principles</a:t>
            </a:r>
            <a:r>
              <a:rPr lang="nl-NL" sz="2000" dirty="0" smtClean="0"/>
              <a:t> of </a:t>
            </a:r>
            <a:r>
              <a:rPr lang="nl-NL" sz="2000" dirty="0" err="1" smtClean="0"/>
              <a:t>transparency</a:t>
            </a:r>
            <a:r>
              <a:rPr lang="nl-NL" sz="2000" dirty="0" smtClean="0"/>
              <a:t> (Aarhus) </a:t>
            </a:r>
            <a:r>
              <a:rPr lang="nl-NL" sz="2000" dirty="0" err="1" smtClean="0"/>
              <a:t>also</a:t>
            </a:r>
            <a:r>
              <a:rPr lang="nl-NL" sz="2000" dirty="0" smtClean="0"/>
              <a:t> </a:t>
            </a:r>
            <a:r>
              <a:rPr lang="nl-NL" sz="2000" dirty="0" err="1" smtClean="0"/>
              <a:t>apply</a:t>
            </a:r>
            <a:r>
              <a:rPr lang="nl-NL" sz="2000" dirty="0" smtClean="0"/>
              <a:t> </a:t>
            </a:r>
            <a:r>
              <a:rPr lang="nl-NL" sz="2000" dirty="0" err="1" smtClean="0"/>
              <a:t>to</a:t>
            </a:r>
            <a:r>
              <a:rPr lang="nl-NL" sz="2000" dirty="0" smtClean="0"/>
              <a:t> SEA Directive</a:t>
            </a:r>
          </a:p>
          <a:p>
            <a:pPr>
              <a:lnSpc>
                <a:spcPct val="150000"/>
              </a:lnSpc>
            </a:pPr>
            <a:endParaRPr lang="nl-NL" sz="2000" dirty="0" smtClean="0"/>
          </a:p>
        </p:txBody>
      </p:sp>
      <p:sp>
        <p:nvSpPr>
          <p:cNvPr id="2" name="Titel 1"/>
          <p:cNvSpPr>
            <a:spLocks noGrp="1"/>
          </p:cNvSpPr>
          <p:nvPr>
            <p:ph type="title"/>
          </p:nvPr>
        </p:nvSpPr>
        <p:spPr/>
        <p:txBody>
          <a:bodyPr/>
          <a:lstStyle/>
          <a:p>
            <a:r>
              <a:rPr lang="nl-NL" dirty="0" smtClean="0"/>
              <a:t>SEA / </a:t>
            </a:r>
            <a:r>
              <a:rPr lang="nl-NL" dirty="0" err="1" smtClean="0"/>
              <a:t>Cumulative</a:t>
            </a:r>
            <a:r>
              <a:rPr lang="nl-NL" dirty="0" smtClean="0"/>
              <a:t> impacts</a:t>
            </a:r>
            <a:endParaRPr lang="nl-NL" dirty="0"/>
          </a:p>
        </p:txBody>
      </p:sp>
    </p:spTree>
    <p:extLst>
      <p:ext uri="{BB962C8B-B14F-4D97-AF65-F5344CB8AC3E}">
        <p14:creationId xmlns:p14="http://schemas.microsoft.com/office/powerpoint/2010/main" val="11113700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en-US" sz="2000" dirty="0" smtClean="0"/>
              <a:t>Need </a:t>
            </a:r>
            <a:r>
              <a:rPr lang="en-US" sz="2000" dirty="0"/>
              <a:t>to strengthen </a:t>
            </a:r>
            <a:r>
              <a:rPr lang="en-US" sz="2000" dirty="0" smtClean="0"/>
              <a:t>transparency and </a:t>
            </a:r>
            <a:r>
              <a:rPr lang="en-US" sz="2000" dirty="0"/>
              <a:t>stakeholders' </a:t>
            </a:r>
            <a:r>
              <a:rPr lang="en-US" sz="2000" dirty="0" smtClean="0"/>
              <a:t>participation</a:t>
            </a:r>
          </a:p>
          <a:p>
            <a:r>
              <a:rPr lang="en-US" sz="2000" dirty="0" smtClean="0"/>
              <a:t>Challenges </a:t>
            </a:r>
            <a:r>
              <a:rPr lang="en-US" sz="2000" dirty="0"/>
              <a:t>in understanding the role of free </a:t>
            </a:r>
            <a:r>
              <a:rPr lang="en-US" sz="2000" dirty="0" smtClean="0"/>
              <a:t>media</a:t>
            </a:r>
          </a:p>
          <a:p>
            <a:r>
              <a:rPr lang="en-US" sz="2000" dirty="0" smtClean="0"/>
              <a:t>Growing </a:t>
            </a:r>
            <a:r>
              <a:rPr lang="en-US" sz="2000" dirty="0"/>
              <a:t>trend of public institutions declaring information as </a:t>
            </a:r>
            <a:r>
              <a:rPr lang="en-US" sz="2000" dirty="0" smtClean="0"/>
              <a:t>classified</a:t>
            </a:r>
          </a:p>
          <a:p>
            <a:r>
              <a:rPr lang="en-US" sz="2000" dirty="0" smtClean="0"/>
              <a:t>Efforts </a:t>
            </a:r>
            <a:r>
              <a:rPr lang="en-US" sz="2000" dirty="0"/>
              <a:t>are needed to ensure meaningful consultations with civil society </a:t>
            </a:r>
            <a:r>
              <a:rPr lang="en-US" sz="2000" dirty="0" smtClean="0"/>
              <a:t>actors</a:t>
            </a:r>
          </a:p>
          <a:p>
            <a:pPr marL="0" indent="0">
              <a:buNone/>
            </a:pPr>
            <a:endParaRPr lang="nl-NL" sz="2000" dirty="0" smtClean="0"/>
          </a:p>
          <a:p>
            <a:pPr marL="0" indent="0">
              <a:buNone/>
            </a:pPr>
            <a:r>
              <a:rPr lang="nl-NL" sz="2000" dirty="0" smtClean="0"/>
              <a:t>These are </a:t>
            </a:r>
            <a:r>
              <a:rPr lang="nl-NL" sz="2000" dirty="0" err="1" smtClean="0"/>
              <a:t>fundamental</a:t>
            </a:r>
            <a:r>
              <a:rPr lang="nl-NL" sz="2000" dirty="0" smtClean="0"/>
              <a:t> </a:t>
            </a:r>
            <a:r>
              <a:rPr lang="nl-NL" sz="2000" dirty="0" err="1" smtClean="0"/>
              <a:t>values</a:t>
            </a:r>
            <a:r>
              <a:rPr lang="nl-NL" sz="2000" dirty="0" smtClean="0"/>
              <a:t> </a:t>
            </a:r>
            <a:r>
              <a:rPr lang="nl-NL" sz="2000" dirty="0" err="1" smtClean="0"/>
              <a:t>to</a:t>
            </a:r>
            <a:r>
              <a:rPr lang="nl-NL" sz="2000" dirty="0" smtClean="0"/>
              <a:t> </a:t>
            </a:r>
            <a:r>
              <a:rPr lang="nl-NL" sz="2000" dirty="0" err="1" smtClean="0"/>
              <a:t>all</a:t>
            </a:r>
            <a:r>
              <a:rPr lang="nl-NL" sz="2000" dirty="0" smtClean="0"/>
              <a:t> European procedures!</a:t>
            </a:r>
            <a:endParaRPr lang="en-US" sz="2000" dirty="0"/>
          </a:p>
        </p:txBody>
      </p:sp>
      <p:sp>
        <p:nvSpPr>
          <p:cNvPr id="2" name="Titel 1"/>
          <p:cNvSpPr>
            <a:spLocks noGrp="1"/>
          </p:cNvSpPr>
          <p:nvPr>
            <p:ph type="title"/>
          </p:nvPr>
        </p:nvSpPr>
        <p:spPr>
          <a:xfrm>
            <a:off x="457200" y="173884"/>
            <a:ext cx="8229600" cy="857250"/>
          </a:xfrm>
        </p:spPr>
        <p:txBody>
          <a:bodyPr>
            <a:normAutofit/>
          </a:bodyPr>
          <a:lstStyle/>
          <a:p>
            <a:r>
              <a:rPr lang="fr-FR" dirty="0" smtClean="0"/>
              <a:t>EU </a:t>
            </a:r>
            <a:r>
              <a:rPr lang="fr-FR" dirty="0" err="1"/>
              <a:t>Montenegro</a:t>
            </a:r>
            <a:r>
              <a:rPr lang="fr-FR" dirty="0"/>
              <a:t> 2019 </a:t>
            </a:r>
            <a:r>
              <a:rPr lang="fr-FR" dirty="0" smtClean="0"/>
              <a:t>Report</a:t>
            </a:r>
            <a:endParaRPr lang="nl-NL" dirty="0"/>
          </a:p>
        </p:txBody>
      </p:sp>
    </p:spTree>
    <p:extLst>
      <p:ext uri="{BB962C8B-B14F-4D97-AF65-F5344CB8AC3E}">
        <p14:creationId xmlns:p14="http://schemas.microsoft.com/office/powerpoint/2010/main" val="32193705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pPr marL="342900" indent="-342900">
              <a:spcAft>
                <a:spcPts val="600"/>
              </a:spcAft>
            </a:pPr>
            <a:r>
              <a:rPr lang="nl-NL" sz="2000" dirty="0" err="1" smtClean="0"/>
              <a:t>Avoid</a:t>
            </a:r>
            <a:r>
              <a:rPr lang="nl-NL" sz="2000" dirty="0" smtClean="0"/>
              <a:t>/</a:t>
            </a:r>
            <a:r>
              <a:rPr lang="nl-NL" sz="2000" dirty="0" err="1" smtClean="0"/>
              <a:t>mitigate</a:t>
            </a:r>
            <a:r>
              <a:rPr lang="nl-NL" sz="2000" dirty="0" smtClean="0"/>
              <a:t>/</a:t>
            </a:r>
            <a:r>
              <a:rPr lang="nl-NL" sz="2000" dirty="0" err="1" smtClean="0"/>
              <a:t>compensate</a:t>
            </a:r>
            <a:r>
              <a:rPr lang="nl-NL" sz="2000" dirty="0" smtClean="0"/>
              <a:t> </a:t>
            </a:r>
            <a:r>
              <a:rPr lang="nl-NL" sz="2000" dirty="0" err="1" smtClean="0"/>
              <a:t>damage</a:t>
            </a:r>
            <a:r>
              <a:rPr lang="nl-NL" sz="2000" dirty="0" smtClean="0"/>
              <a:t> </a:t>
            </a:r>
          </a:p>
          <a:p>
            <a:pPr marL="598932" lvl="1" indent="-342900">
              <a:spcAft>
                <a:spcPts val="600"/>
              </a:spcAft>
            </a:pPr>
            <a:r>
              <a:rPr lang="nl-NL" sz="2000" dirty="0" smtClean="0"/>
              <a:t>sediment &amp; </a:t>
            </a:r>
            <a:r>
              <a:rPr lang="nl-NL" sz="2000" dirty="0" err="1" smtClean="0"/>
              <a:t>pollution</a:t>
            </a:r>
            <a:r>
              <a:rPr lang="nl-NL" sz="2000" dirty="0" smtClean="0"/>
              <a:t> control; </a:t>
            </a:r>
            <a:r>
              <a:rPr lang="nl-NL" sz="2000" dirty="0" err="1" smtClean="0"/>
              <a:t>landscaping</a:t>
            </a:r>
            <a:r>
              <a:rPr lang="nl-NL" sz="2000" dirty="0" smtClean="0"/>
              <a:t> </a:t>
            </a:r>
            <a:r>
              <a:rPr lang="nl-NL" sz="2000" dirty="0" err="1" smtClean="0"/>
              <a:t>and</a:t>
            </a:r>
            <a:r>
              <a:rPr lang="nl-NL" sz="2000" dirty="0" smtClean="0"/>
              <a:t> </a:t>
            </a:r>
            <a:r>
              <a:rPr lang="nl-NL" sz="2000" dirty="0" err="1" smtClean="0"/>
              <a:t>revegetation</a:t>
            </a:r>
            <a:r>
              <a:rPr lang="nl-NL" sz="2000" dirty="0" smtClean="0"/>
              <a:t>; </a:t>
            </a:r>
            <a:r>
              <a:rPr lang="nl-NL" sz="2000" dirty="0" err="1" smtClean="0"/>
              <a:t>animal</a:t>
            </a:r>
            <a:r>
              <a:rPr lang="nl-NL" sz="2000" dirty="0" smtClean="0"/>
              <a:t> passages; </a:t>
            </a:r>
            <a:r>
              <a:rPr lang="nl-NL" sz="2000" dirty="0" err="1" smtClean="0"/>
              <a:t>rehabilitation</a:t>
            </a:r>
            <a:r>
              <a:rPr lang="nl-NL" sz="2000" dirty="0" smtClean="0"/>
              <a:t> of </a:t>
            </a:r>
            <a:r>
              <a:rPr lang="nl-NL" sz="2000" dirty="0" err="1" smtClean="0"/>
              <a:t>quarries</a:t>
            </a:r>
            <a:r>
              <a:rPr lang="nl-NL" sz="2000" dirty="0" smtClean="0"/>
              <a:t>; etc.…</a:t>
            </a:r>
          </a:p>
          <a:p>
            <a:pPr marL="0" indent="0">
              <a:spcAft>
                <a:spcPts val="600"/>
              </a:spcAft>
              <a:buNone/>
            </a:pPr>
            <a:r>
              <a:rPr lang="nl-NL" sz="2000" dirty="0" smtClean="0"/>
              <a:t>… in </a:t>
            </a:r>
            <a:r>
              <a:rPr lang="nl-NL" sz="2000" dirty="0" err="1" smtClean="0"/>
              <a:t>consultation</a:t>
            </a:r>
            <a:r>
              <a:rPr lang="nl-NL" sz="2000" dirty="0" smtClean="0"/>
              <a:t> </a:t>
            </a:r>
            <a:r>
              <a:rPr lang="nl-NL" sz="2000" dirty="0" err="1" smtClean="0"/>
              <a:t>with</a:t>
            </a:r>
            <a:r>
              <a:rPr lang="nl-NL" sz="2000" dirty="0" smtClean="0"/>
              <a:t> stakeholders in </a:t>
            </a:r>
            <a:r>
              <a:rPr lang="nl-NL" sz="2000" dirty="0" err="1" smtClean="0"/>
              <a:t>the</a:t>
            </a:r>
            <a:r>
              <a:rPr lang="nl-NL" sz="2000" dirty="0" smtClean="0"/>
              <a:t> </a:t>
            </a:r>
            <a:r>
              <a:rPr lang="nl-NL" sz="2000" dirty="0" err="1" smtClean="0"/>
              <a:t>river</a:t>
            </a:r>
            <a:r>
              <a:rPr lang="nl-NL" sz="2000" dirty="0" smtClean="0"/>
              <a:t> </a:t>
            </a:r>
            <a:r>
              <a:rPr lang="nl-NL" sz="2000" dirty="0" err="1" smtClean="0"/>
              <a:t>basin</a:t>
            </a:r>
            <a:r>
              <a:rPr lang="nl-NL" sz="2000" dirty="0" smtClean="0"/>
              <a:t>. </a:t>
            </a:r>
          </a:p>
          <a:p>
            <a:pPr marL="598932" lvl="1" indent="-342900">
              <a:spcAft>
                <a:spcPts val="600"/>
              </a:spcAft>
            </a:pPr>
            <a:r>
              <a:rPr lang="nl-NL" sz="2000" dirty="0" err="1" smtClean="0"/>
              <a:t>gov’ments</a:t>
            </a:r>
            <a:r>
              <a:rPr lang="nl-NL" sz="2000" dirty="0" smtClean="0"/>
              <a:t>, </a:t>
            </a:r>
            <a:r>
              <a:rPr lang="nl-NL" sz="2000" dirty="0" err="1" smtClean="0"/>
              <a:t>NGOs</a:t>
            </a:r>
            <a:r>
              <a:rPr lang="nl-NL" sz="2000" dirty="0" smtClean="0"/>
              <a:t>, private sector. </a:t>
            </a:r>
          </a:p>
          <a:p>
            <a:pPr>
              <a:spcAft>
                <a:spcPts val="600"/>
              </a:spcAft>
            </a:pPr>
            <a:r>
              <a:rPr lang="nl-NL" sz="2000" dirty="0" err="1" smtClean="0"/>
              <a:t>Inform</a:t>
            </a:r>
            <a:r>
              <a:rPr lang="nl-NL" sz="2000" dirty="0" smtClean="0"/>
              <a:t> public </a:t>
            </a:r>
            <a:r>
              <a:rPr lang="nl-NL" sz="2000" dirty="0" err="1" smtClean="0"/>
              <a:t>and</a:t>
            </a:r>
            <a:r>
              <a:rPr lang="nl-NL" sz="2000" dirty="0" smtClean="0"/>
              <a:t> Int. </a:t>
            </a:r>
            <a:r>
              <a:rPr lang="nl-NL" sz="2000" dirty="0" err="1" smtClean="0"/>
              <a:t>Organisations</a:t>
            </a:r>
            <a:r>
              <a:rPr lang="nl-NL" sz="2000" dirty="0" smtClean="0"/>
              <a:t> on </a:t>
            </a:r>
            <a:r>
              <a:rPr lang="nl-NL" sz="2000" dirty="0" err="1" smtClean="0"/>
              <a:t>proposed</a:t>
            </a:r>
            <a:r>
              <a:rPr lang="nl-NL" sz="2000" dirty="0" smtClean="0"/>
              <a:t> </a:t>
            </a:r>
            <a:r>
              <a:rPr lang="nl-NL" sz="2000" dirty="0" err="1" smtClean="0"/>
              <a:t>measures</a:t>
            </a:r>
            <a:r>
              <a:rPr lang="nl-NL" sz="2000" dirty="0" smtClean="0"/>
              <a:t> </a:t>
            </a:r>
            <a:r>
              <a:rPr lang="nl-NL" sz="2000" dirty="0" err="1" smtClean="0"/>
              <a:t>and</a:t>
            </a:r>
            <a:r>
              <a:rPr lang="nl-NL" sz="2000" dirty="0" smtClean="0"/>
              <a:t> report on </a:t>
            </a:r>
            <a:r>
              <a:rPr lang="nl-NL" sz="2000" dirty="0" err="1" smtClean="0"/>
              <a:t>it</a:t>
            </a:r>
            <a:r>
              <a:rPr lang="nl-NL" sz="2000" dirty="0" smtClean="0"/>
              <a:t> …</a:t>
            </a:r>
          </a:p>
          <a:p>
            <a:pPr>
              <a:spcAft>
                <a:spcPts val="600"/>
              </a:spcAft>
            </a:pPr>
            <a:r>
              <a:rPr lang="nl-NL" sz="2000" dirty="0" smtClean="0"/>
              <a:t>… </a:t>
            </a:r>
            <a:r>
              <a:rPr lang="nl-NL" sz="2000" dirty="0" err="1" smtClean="0"/>
              <a:t>by</a:t>
            </a:r>
            <a:r>
              <a:rPr lang="nl-NL" sz="2000" dirty="0" smtClean="0"/>
              <a:t> </a:t>
            </a:r>
            <a:r>
              <a:rPr lang="nl-NL" sz="2000" dirty="0" err="1" smtClean="0"/>
              <a:t>providing</a:t>
            </a:r>
            <a:r>
              <a:rPr lang="nl-NL" sz="2000" dirty="0" smtClean="0"/>
              <a:t> open access </a:t>
            </a:r>
            <a:r>
              <a:rPr lang="nl-NL" sz="2000" dirty="0" err="1" smtClean="0"/>
              <a:t>to</a:t>
            </a:r>
            <a:r>
              <a:rPr lang="nl-NL" sz="2000" dirty="0" smtClean="0"/>
              <a:t> monitoring plan </a:t>
            </a:r>
            <a:r>
              <a:rPr lang="nl-NL" sz="2000" dirty="0" err="1" smtClean="0"/>
              <a:t>and</a:t>
            </a:r>
            <a:r>
              <a:rPr lang="nl-NL" sz="2000" dirty="0" smtClean="0"/>
              <a:t> data.</a:t>
            </a:r>
          </a:p>
        </p:txBody>
      </p:sp>
      <p:sp>
        <p:nvSpPr>
          <p:cNvPr id="2" name="Titel 1"/>
          <p:cNvSpPr>
            <a:spLocks noGrp="1"/>
          </p:cNvSpPr>
          <p:nvPr>
            <p:ph type="title"/>
          </p:nvPr>
        </p:nvSpPr>
        <p:spPr/>
        <p:txBody>
          <a:bodyPr/>
          <a:lstStyle/>
          <a:p>
            <a:r>
              <a:rPr lang="nl-NL" smtClean="0"/>
              <a:t>What can be done now ?</a:t>
            </a:r>
            <a:endParaRPr lang="nl-NL" dirty="0"/>
          </a:p>
        </p:txBody>
      </p:sp>
    </p:spTree>
    <p:extLst>
      <p:ext uri="{BB962C8B-B14F-4D97-AF65-F5344CB8AC3E}">
        <p14:creationId xmlns:p14="http://schemas.microsoft.com/office/powerpoint/2010/main" val="282547356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8" y="-20538"/>
            <a:ext cx="9172398"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a:xfrm>
            <a:off x="1043608" y="205979"/>
            <a:ext cx="7643192" cy="857250"/>
          </a:xfrm>
        </p:spPr>
        <p:txBody>
          <a:bodyPr>
            <a:normAutofit fontScale="90000"/>
          </a:bodyPr>
          <a:lstStyle/>
          <a:p>
            <a:r>
              <a:rPr lang="nl-NL" dirty="0" err="1" smtClean="0"/>
              <a:t>Infrastructure</a:t>
            </a:r>
            <a:r>
              <a:rPr lang="nl-NL" dirty="0" smtClean="0"/>
              <a:t> </a:t>
            </a:r>
            <a:r>
              <a:rPr lang="nl-NL" u="sng" dirty="0" err="1" smtClean="0"/>
              <a:t>can</a:t>
            </a:r>
            <a:r>
              <a:rPr lang="nl-NL" dirty="0" smtClean="0"/>
              <a:t> </a:t>
            </a:r>
            <a:r>
              <a:rPr lang="nl-NL" dirty="0" err="1" smtClean="0"/>
              <a:t>be</a:t>
            </a:r>
            <a:r>
              <a:rPr lang="nl-NL" dirty="0" smtClean="0"/>
              <a:t> built </a:t>
            </a:r>
            <a:r>
              <a:rPr lang="nl-NL" dirty="0" err="1" smtClean="0"/>
              <a:t>with</a:t>
            </a:r>
            <a:r>
              <a:rPr lang="nl-NL" dirty="0" smtClean="0"/>
              <a:t> respect </a:t>
            </a:r>
            <a:r>
              <a:rPr lang="nl-NL" dirty="0" err="1" smtClean="0"/>
              <a:t>for</a:t>
            </a:r>
            <a:r>
              <a:rPr lang="nl-NL" dirty="0" smtClean="0"/>
              <a:t> </a:t>
            </a:r>
            <a:r>
              <a:rPr lang="nl-NL" dirty="0" err="1" smtClean="0"/>
              <a:t>people</a:t>
            </a:r>
            <a:r>
              <a:rPr lang="nl-NL" dirty="0" smtClean="0"/>
              <a:t> </a:t>
            </a:r>
            <a:r>
              <a:rPr lang="nl-NL" dirty="0" err="1" smtClean="0"/>
              <a:t>and</a:t>
            </a:r>
            <a:r>
              <a:rPr lang="nl-NL" dirty="0" smtClean="0"/>
              <a:t> </a:t>
            </a:r>
            <a:r>
              <a:rPr lang="nl-NL" dirty="0" err="1" smtClean="0"/>
              <a:t>the</a:t>
            </a:r>
            <a:r>
              <a:rPr lang="nl-NL" dirty="0" smtClean="0"/>
              <a:t> environment</a:t>
            </a:r>
            <a:endParaRPr lang="nl-NL" dirty="0"/>
          </a:p>
        </p:txBody>
      </p:sp>
    </p:spTree>
    <p:extLst>
      <p:ext uri="{BB962C8B-B14F-4D97-AF65-F5344CB8AC3E}">
        <p14:creationId xmlns:p14="http://schemas.microsoft.com/office/powerpoint/2010/main" val="32266051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77500" lnSpcReduction="20000"/>
          </a:bodyPr>
          <a:lstStyle/>
          <a:p>
            <a:pPr marL="109728" indent="0">
              <a:spcAft>
                <a:spcPts val="600"/>
              </a:spcAft>
              <a:buNone/>
            </a:pPr>
            <a:r>
              <a:rPr lang="en-US" dirty="0"/>
              <a:t>The United Nations Economic Commission for Europe (UNECE) Convention on Access to Information, Public Participation in Decision-Making and Access to Justice in Environmental </a:t>
            </a:r>
            <a:r>
              <a:rPr lang="en-US" dirty="0" smtClean="0"/>
              <a:t>Matters:</a:t>
            </a:r>
          </a:p>
          <a:p>
            <a:pPr>
              <a:spcAft>
                <a:spcPts val="600"/>
              </a:spcAft>
            </a:pPr>
            <a:r>
              <a:rPr lang="en-US" dirty="0" smtClean="0"/>
              <a:t>Rights </a:t>
            </a:r>
            <a:r>
              <a:rPr lang="en-US" dirty="0"/>
              <a:t>of the public (individuals and their associations</a:t>
            </a:r>
            <a:r>
              <a:rPr lang="en-US" dirty="0" smtClean="0"/>
              <a:t>)</a:t>
            </a:r>
          </a:p>
          <a:p>
            <a:pPr lvl="1">
              <a:spcAft>
                <a:spcPts val="600"/>
              </a:spcAft>
            </a:pPr>
            <a:r>
              <a:rPr lang="en-US" dirty="0"/>
              <a:t>to receive environmental information that is held by public authorities ("</a:t>
            </a:r>
            <a:r>
              <a:rPr lang="en-US" b="1" dirty="0"/>
              <a:t>access to environmental information</a:t>
            </a:r>
            <a:r>
              <a:rPr lang="en-US" dirty="0"/>
              <a:t>"): </a:t>
            </a:r>
            <a:endParaRPr lang="en-US" dirty="0" smtClean="0"/>
          </a:p>
          <a:p>
            <a:pPr lvl="1">
              <a:spcAft>
                <a:spcPts val="600"/>
              </a:spcAft>
            </a:pPr>
            <a:r>
              <a:rPr lang="en-US" dirty="0" smtClean="0"/>
              <a:t>the </a:t>
            </a:r>
            <a:r>
              <a:rPr lang="en-US" dirty="0"/>
              <a:t>right to participate in environmental </a:t>
            </a:r>
            <a:r>
              <a:rPr lang="en-US" dirty="0" smtClean="0"/>
              <a:t>decision-making ("</a:t>
            </a:r>
            <a:r>
              <a:rPr lang="en-US" b="1" dirty="0"/>
              <a:t>public participation in environmental decision-making</a:t>
            </a:r>
            <a:r>
              <a:rPr lang="en-US" dirty="0" smtClean="0"/>
              <a:t>");</a:t>
            </a:r>
          </a:p>
          <a:p>
            <a:pPr lvl="1">
              <a:spcAft>
                <a:spcPts val="600"/>
              </a:spcAft>
            </a:pPr>
            <a:r>
              <a:rPr lang="en-US" dirty="0" smtClean="0"/>
              <a:t>the </a:t>
            </a:r>
            <a:r>
              <a:rPr lang="en-US" dirty="0"/>
              <a:t>right to review procedures to challenge public decisions </a:t>
            </a:r>
            <a:r>
              <a:rPr lang="en-US" dirty="0" smtClean="0"/>
              <a:t>("</a:t>
            </a:r>
            <a:r>
              <a:rPr lang="en-US" b="1" dirty="0"/>
              <a:t>access to justice</a:t>
            </a:r>
            <a:r>
              <a:rPr lang="en-US" dirty="0"/>
              <a:t>").</a:t>
            </a:r>
          </a:p>
          <a:p>
            <a:pPr lvl="1"/>
            <a:endParaRPr lang="en-US" dirty="0" smtClean="0"/>
          </a:p>
          <a:p>
            <a:endParaRPr lang="nl-NL" dirty="0"/>
          </a:p>
        </p:txBody>
      </p:sp>
      <p:sp>
        <p:nvSpPr>
          <p:cNvPr id="3" name="Titel 2"/>
          <p:cNvSpPr>
            <a:spLocks noGrp="1"/>
          </p:cNvSpPr>
          <p:nvPr>
            <p:ph type="title"/>
          </p:nvPr>
        </p:nvSpPr>
        <p:spPr/>
        <p:txBody>
          <a:bodyPr/>
          <a:lstStyle/>
          <a:p>
            <a:r>
              <a:rPr lang="nl-NL" dirty="0" smtClean="0"/>
              <a:t>Aarhus </a:t>
            </a:r>
            <a:r>
              <a:rPr lang="nl-NL" dirty="0" err="1" smtClean="0"/>
              <a:t>Convention</a:t>
            </a:r>
            <a:r>
              <a:rPr lang="nl-NL" dirty="0" smtClean="0"/>
              <a:t> (1998)</a:t>
            </a:r>
            <a:endParaRPr lang="nl-NL" dirty="0"/>
          </a:p>
        </p:txBody>
      </p:sp>
    </p:spTree>
    <p:extLst>
      <p:ext uri="{BB962C8B-B14F-4D97-AF65-F5344CB8AC3E}">
        <p14:creationId xmlns:p14="http://schemas.microsoft.com/office/powerpoint/2010/main" val="827912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The plan                    The </a:t>
            </a:r>
            <a:r>
              <a:rPr lang="nl-NL" dirty="0" err="1" smtClean="0"/>
              <a:t>reality</a:t>
            </a:r>
            <a:r>
              <a:rPr lang="nl-NL" dirty="0" smtClean="0"/>
              <a:t>  </a:t>
            </a:r>
            <a:endParaRPr lang="nl-NL" dirty="0"/>
          </a:p>
        </p:txBody>
      </p:sp>
      <p:pic>
        <p:nvPicPr>
          <p:cNvPr id="3074" name="Picture 2" descr="E:\Documents\SevS\00-Activiteiten DIVERS\MANS\fotos\Naamloo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145992"/>
            <a:ext cx="5222589" cy="2138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Documents\SevS\00-Activiteiten DIVERS\MANS\fotos\Naamloo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9040" y="2717376"/>
            <a:ext cx="5311512" cy="244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64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47500" lnSpcReduction="20000"/>
          </a:bodyPr>
          <a:lstStyle/>
          <a:p>
            <a:r>
              <a:rPr lang="en-US" dirty="0"/>
              <a:t>The United Nations Economic Commission for Europe (UNECE) Convention on Access to Information, Public Participation in Decision-Making and Access to Justice in Environmental </a:t>
            </a:r>
            <a:r>
              <a:rPr lang="en-US" dirty="0" smtClean="0"/>
              <a:t>Matters:</a:t>
            </a:r>
          </a:p>
          <a:p>
            <a:r>
              <a:rPr lang="en-US" dirty="0" smtClean="0"/>
              <a:t>Rights </a:t>
            </a:r>
            <a:r>
              <a:rPr lang="en-US" dirty="0"/>
              <a:t>of the public (individuals and their associations</a:t>
            </a:r>
            <a:r>
              <a:rPr lang="en-US" dirty="0" smtClean="0"/>
              <a:t>)</a:t>
            </a:r>
          </a:p>
          <a:p>
            <a:pPr lvl="1"/>
            <a:r>
              <a:rPr lang="en-US" dirty="0"/>
              <a:t>to receive environmental information that is held by public authorities ("access to environmental information"): This can include information on the state of the environment, but also on policies or measures taken, or on the state of human health and safety where this can be affected by the state of the environment. Applicants are entitled to obtain this information within one month of the request and without having to say why they require it. In addition, public authorities are obliged, under the Convention, to actively disseminate environmental information in their possession</a:t>
            </a:r>
            <a:r>
              <a:rPr lang="en-US" dirty="0" smtClean="0"/>
              <a:t>;</a:t>
            </a:r>
          </a:p>
          <a:p>
            <a:pPr lvl="1"/>
            <a:r>
              <a:rPr lang="en-US" dirty="0"/>
              <a:t>the right to participate in environmental decision-making. Arrangements are to be made by public authorities to enable the public affected and environmental non-governmental </a:t>
            </a:r>
            <a:r>
              <a:rPr lang="en-US" dirty="0" err="1"/>
              <a:t>organisations</a:t>
            </a:r>
            <a:r>
              <a:rPr lang="en-US" dirty="0"/>
              <a:t> to comment on, for example, proposals for projects affecting the environment, or plans and </a:t>
            </a:r>
            <a:r>
              <a:rPr lang="en-US" dirty="0" err="1"/>
              <a:t>programmes</a:t>
            </a:r>
            <a:r>
              <a:rPr lang="en-US" dirty="0"/>
              <a:t> relating to the environment, these comments to be taken into due account in decision-making, and information to be provided on the final decisions and the reasons for it ("public participation in environmental decision-making</a:t>
            </a:r>
            <a:r>
              <a:rPr lang="en-US" dirty="0" smtClean="0"/>
              <a:t>");</a:t>
            </a:r>
          </a:p>
          <a:p>
            <a:pPr lvl="1"/>
            <a:r>
              <a:rPr lang="en-US" dirty="0" smtClean="0"/>
              <a:t>the </a:t>
            </a:r>
            <a:r>
              <a:rPr lang="en-US" dirty="0"/>
              <a:t>right to review procedures to challenge public decisions that have been made without respecting the two aforementioned rights or environmental law in general ("access to justice").</a:t>
            </a:r>
          </a:p>
          <a:p>
            <a:pPr lvl="1"/>
            <a:endParaRPr lang="en-US" dirty="0" smtClean="0"/>
          </a:p>
          <a:p>
            <a:endParaRPr lang="nl-NL" dirty="0"/>
          </a:p>
        </p:txBody>
      </p:sp>
      <p:sp>
        <p:nvSpPr>
          <p:cNvPr id="3" name="Titel 2"/>
          <p:cNvSpPr>
            <a:spLocks noGrp="1"/>
          </p:cNvSpPr>
          <p:nvPr>
            <p:ph type="title"/>
          </p:nvPr>
        </p:nvSpPr>
        <p:spPr/>
        <p:txBody>
          <a:bodyPr/>
          <a:lstStyle/>
          <a:p>
            <a:r>
              <a:rPr lang="nl-NL" dirty="0" smtClean="0"/>
              <a:t>Aarhus </a:t>
            </a:r>
            <a:r>
              <a:rPr lang="nl-NL" dirty="0" err="1" smtClean="0"/>
              <a:t>Convention</a:t>
            </a:r>
            <a:r>
              <a:rPr lang="nl-NL" dirty="0" smtClean="0"/>
              <a:t> (1998)</a:t>
            </a:r>
            <a:endParaRPr lang="nl-NL" dirty="0"/>
          </a:p>
        </p:txBody>
      </p:sp>
    </p:spTree>
    <p:extLst>
      <p:ext uri="{BB962C8B-B14F-4D97-AF65-F5344CB8AC3E}">
        <p14:creationId xmlns:p14="http://schemas.microsoft.com/office/powerpoint/2010/main" val="35182097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110997"/>
            <a:ext cx="8229600" cy="2828905"/>
          </a:xfrm>
        </p:spPr>
        <p:txBody>
          <a:bodyPr>
            <a:normAutofit/>
          </a:bodyPr>
          <a:lstStyle/>
          <a:p>
            <a:pPr>
              <a:lnSpc>
                <a:spcPct val="150000"/>
              </a:lnSpc>
            </a:pPr>
            <a:r>
              <a:rPr lang="nl-NL" dirty="0" smtClean="0"/>
              <a:t>The </a:t>
            </a:r>
            <a:r>
              <a:rPr lang="nl-NL" dirty="0" smtClean="0"/>
              <a:t>project</a:t>
            </a:r>
          </a:p>
          <a:p>
            <a:pPr>
              <a:lnSpc>
                <a:spcPct val="150000"/>
              </a:lnSpc>
            </a:pPr>
            <a:r>
              <a:rPr lang="nl-NL" dirty="0" err="1" smtClean="0"/>
              <a:t>What</a:t>
            </a:r>
            <a:r>
              <a:rPr lang="nl-NL" dirty="0" smtClean="0"/>
              <a:t> European </a:t>
            </a:r>
            <a:r>
              <a:rPr lang="nl-NL" dirty="0" err="1" smtClean="0"/>
              <a:t>regulations</a:t>
            </a:r>
            <a:r>
              <a:rPr lang="nl-NL" dirty="0" smtClean="0"/>
              <a:t> </a:t>
            </a:r>
            <a:r>
              <a:rPr lang="nl-NL" dirty="0" err="1" smtClean="0"/>
              <a:t>would</a:t>
            </a:r>
            <a:r>
              <a:rPr lang="nl-NL" dirty="0" smtClean="0"/>
              <a:t> </a:t>
            </a:r>
            <a:r>
              <a:rPr lang="nl-NL" dirty="0" err="1" smtClean="0"/>
              <a:t>apply</a:t>
            </a:r>
            <a:r>
              <a:rPr lang="nl-NL" dirty="0" smtClean="0"/>
              <a:t>?</a:t>
            </a:r>
          </a:p>
          <a:p>
            <a:pPr>
              <a:lnSpc>
                <a:spcPct val="150000"/>
              </a:lnSpc>
            </a:pPr>
            <a:r>
              <a:rPr lang="nl-NL" dirty="0" err="1" smtClean="0"/>
              <a:t>What</a:t>
            </a:r>
            <a:r>
              <a:rPr lang="nl-NL" dirty="0" smtClean="0"/>
              <a:t> </a:t>
            </a:r>
            <a:r>
              <a:rPr lang="nl-NL" dirty="0" err="1" smtClean="0"/>
              <a:t>consequences</a:t>
            </a:r>
            <a:r>
              <a:rPr lang="nl-NL" dirty="0" smtClean="0"/>
              <a:t> </a:t>
            </a:r>
            <a:r>
              <a:rPr lang="nl-NL" dirty="0" err="1" smtClean="0"/>
              <a:t>would</a:t>
            </a:r>
            <a:r>
              <a:rPr lang="nl-NL" dirty="0" smtClean="0"/>
              <a:t> </a:t>
            </a:r>
            <a:r>
              <a:rPr lang="nl-NL" dirty="0" err="1" smtClean="0"/>
              <a:t>this</a:t>
            </a:r>
            <a:r>
              <a:rPr lang="nl-NL" dirty="0" smtClean="0"/>
              <a:t> have?</a:t>
            </a:r>
          </a:p>
          <a:p>
            <a:pPr>
              <a:lnSpc>
                <a:spcPct val="150000"/>
              </a:lnSpc>
            </a:pPr>
            <a:r>
              <a:rPr lang="nl-NL" dirty="0" err="1" smtClean="0"/>
              <a:t>What</a:t>
            </a:r>
            <a:r>
              <a:rPr lang="nl-NL" dirty="0" smtClean="0"/>
              <a:t> </a:t>
            </a:r>
            <a:r>
              <a:rPr lang="nl-NL" dirty="0" err="1" smtClean="0"/>
              <a:t>can</a:t>
            </a:r>
            <a:r>
              <a:rPr lang="nl-NL" dirty="0" smtClean="0"/>
              <a:t> </a:t>
            </a:r>
            <a:r>
              <a:rPr lang="nl-NL" dirty="0" err="1" smtClean="0"/>
              <a:t>still</a:t>
            </a:r>
            <a:r>
              <a:rPr lang="nl-NL" dirty="0" smtClean="0"/>
              <a:t> </a:t>
            </a:r>
            <a:r>
              <a:rPr lang="nl-NL" dirty="0" err="1" smtClean="0"/>
              <a:t>be</a:t>
            </a:r>
            <a:r>
              <a:rPr lang="nl-NL" dirty="0" smtClean="0"/>
              <a:t> </a:t>
            </a:r>
            <a:r>
              <a:rPr lang="nl-NL" dirty="0" err="1" smtClean="0"/>
              <a:t>done</a:t>
            </a:r>
            <a:r>
              <a:rPr lang="nl-NL" dirty="0" smtClean="0"/>
              <a:t>?</a:t>
            </a:r>
            <a:endParaRPr lang="nl-NL" dirty="0"/>
          </a:p>
        </p:txBody>
      </p:sp>
      <p:sp>
        <p:nvSpPr>
          <p:cNvPr id="2" name="Titel 1"/>
          <p:cNvSpPr>
            <a:spLocks noGrp="1"/>
          </p:cNvSpPr>
          <p:nvPr>
            <p:ph type="title"/>
          </p:nvPr>
        </p:nvSpPr>
        <p:spPr/>
        <p:txBody>
          <a:bodyPr/>
          <a:lstStyle/>
          <a:p>
            <a:r>
              <a:rPr lang="nl-NL" dirty="0" err="1" smtClean="0"/>
              <a:t>This</a:t>
            </a:r>
            <a:r>
              <a:rPr lang="nl-NL" dirty="0" smtClean="0"/>
              <a:t> </a:t>
            </a:r>
            <a:r>
              <a:rPr lang="nl-NL" dirty="0" err="1" smtClean="0"/>
              <a:t>presentation</a:t>
            </a:r>
            <a:endParaRPr lang="nl-NL" dirty="0"/>
          </a:p>
        </p:txBody>
      </p:sp>
    </p:spTree>
    <p:extLst>
      <p:ext uri="{BB962C8B-B14F-4D97-AF65-F5344CB8AC3E}">
        <p14:creationId xmlns:p14="http://schemas.microsoft.com/office/powerpoint/2010/main" val="414256599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6185"/>
            <a:ext cx="4275752" cy="513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Documents\SevS\00-Activiteiten DIVERS\MANS\fotos\Georgie\enguri dam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021773"/>
            <a:ext cx="3119064" cy="1987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ocuments\SevS\00-Activiteiten DIVERS\MANS\fotos\Georgie\Rien erosie pano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6" y="7234"/>
            <a:ext cx="5832648" cy="1469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ocuments\SevS\00-Activiteiten DIVERS\MANS\fotos\Georgie\enguri reservoir sediment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868" y="1599643"/>
            <a:ext cx="2952328" cy="17725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131842" y="1599642"/>
            <a:ext cx="2520278" cy="1292168"/>
          </a:xfrm>
        </p:spPr>
        <p:txBody>
          <a:bodyPr>
            <a:normAutofit fontScale="90000"/>
          </a:bodyPr>
          <a:lstStyle/>
          <a:p>
            <a:pPr algn="l"/>
            <a:r>
              <a:rPr lang="nl-NL" sz="1200" dirty="0"/>
              <a:t>My </a:t>
            </a:r>
            <a:r>
              <a:rPr lang="nl-NL" sz="1200" dirty="0" err="1" smtClean="0"/>
              <a:t>experience</a:t>
            </a:r>
            <a:r>
              <a:rPr lang="nl-NL" sz="1200" dirty="0" smtClean="0"/>
              <a:t>: </a:t>
            </a:r>
            <a:r>
              <a:rPr lang="nl-NL" sz="1200" dirty="0" err="1" smtClean="0"/>
              <a:t>erosion</a:t>
            </a:r>
            <a:r>
              <a:rPr lang="nl-NL" sz="1200" dirty="0" smtClean="0"/>
              <a:t> control </a:t>
            </a:r>
            <a:r>
              <a:rPr lang="nl-NL" sz="1200" dirty="0" err="1" smtClean="0"/>
              <a:t>and</a:t>
            </a:r>
            <a:r>
              <a:rPr lang="nl-NL" sz="1200" dirty="0" smtClean="0"/>
              <a:t> </a:t>
            </a:r>
            <a:r>
              <a:rPr lang="nl-NL" sz="1200" dirty="0" err="1" smtClean="0"/>
              <a:t>environmental</a:t>
            </a:r>
            <a:r>
              <a:rPr lang="nl-NL" sz="1200" dirty="0" smtClean="0"/>
              <a:t> management </a:t>
            </a:r>
            <a:r>
              <a:rPr lang="nl-NL" sz="1200" dirty="0" err="1" smtClean="0"/>
              <a:t>makes</a:t>
            </a:r>
            <a:r>
              <a:rPr lang="nl-NL" sz="1200" dirty="0" smtClean="0"/>
              <a:t> </a:t>
            </a:r>
            <a:r>
              <a:rPr lang="nl-NL" sz="1200" dirty="0" err="1" smtClean="0"/>
              <a:t>economic</a:t>
            </a:r>
            <a:r>
              <a:rPr lang="nl-NL" sz="1200" dirty="0" smtClean="0"/>
              <a:t> </a:t>
            </a:r>
            <a:r>
              <a:rPr lang="nl-NL" sz="1200" dirty="0" err="1" smtClean="0"/>
              <a:t>and</a:t>
            </a:r>
            <a:r>
              <a:rPr lang="nl-NL" sz="1200" dirty="0" smtClean="0"/>
              <a:t> </a:t>
            </a:r>
            <a:r>
              <a:rPr lang="nl-NL" sz="1200" dirty="0" err="1" smtClean="0"/>
              <a:t>biological</a:t>
            </a:r>
            <a:r>
              <a:rPr lang="nl-NL" sz="1200" dirty="0" smtClean="0"/>
              <a:t> sense. </a:t>
            </a:r>
            <a:br>
              <a:rPr lang="nl-NL" sz="1200" dirty="0" smtClean="0"/>
            </a:br>
            <a:r>
              <a:rPr lang="nl-NL" sz="1200" dirty="0" smtClean="0"/>
              <a:t>In: </a:t>
            </a:r>
            <a:r>
              <a:rPr lang="nl-NL" sz="1200" dirty="0" err="1" smtClean="0"/>
              <a:t>Upper</a:t>
            </a:r>
            <a:r>
              <a:rPr lang="nl-NL" sz="1200" dirty="0" smtClean="0"/>
              <a:t> </a:t>
            </a:r>
            <a:r>
              <a:rPr lang="nl-NL" sz="1200" dirty="0" err="1" smtClean="0"/>
              <a:t>Svanetti</a:t>
            </a:r>
            <a:r>
              <a:rPr lang="nl-NL" sz="1200" dirty="0" smtClean="0"/>
              <a:t> </a:t>
            </a:r>
            <a:r>
              <a:rPr lang="nl-NL" sz="1200" dirty="0" err="1" smtClean="0"/>
              <a:t>world</a:t>
            </a:r>
            <a:r>
              <a:rPr lang="nl-NL" sz="1200" dirty="0" smtClean="0"/>
              <a:t> </a:t>
            </a:r>
            <a:r>
              <a:rPr lang="nl-NL" sz="1200" dirty="0" err="1" smtClean="0"/>
              <a:t>heritage</a:t>
            </a:r>
            <a:r>
              <a:rPr lang="nl-NL" sz="1200" dirty="0" smtClean="0"/>
              <a:t> site &amp; </a:t>
            </a:r>
            <a:r>
              <a:rPr lang="nl-NL" sz="1200" dirty="0" err="1" smtClean="0"/>
              <a:t>Enguri</a:t>
            </a:r>
            <a:r>
              <a:rPr lang="nl-NL" sz="1200" dirty="0" smtClean="0"/>
              <a:t> HP dam, Georgia</a:t>
            </a:r>
            <a:endParaRPr lang="nl-NL" sz="1200" dirty="0"/>
          </a:p>
        </p:txBody>
      </p:sp>
      <p:sp>
        <p:nvSpPr>
          <p:cNvPr id="4" name="Tekstvak 3"/>
          <p:cNvSpPr txBox="1"/>
          <p:nvPr/>
        </p:nvSpPr>
        <p:spPr>
          <a:xfrm>
            <a:off x="7840794" y="2471286"/>
            <a:ext cx="1267710" cy="892552"/>
          </a:xfrm>
          <a:prstGeom prst="rect">
            <a:avLst/>
          </a:prstGeom>
          <a:noFill/>
        </p:spPr>
        <p:txBody>
          <a:bodyPr wrap="square" rtlCol="0">
            <a:spAutoFit/>
          </a:bodyPr>
          <a:lstStyle/>
          <a:p>
            <a:pPr algn="r"/>
            <a:r>
              <a:rPr lang="nl-NL" sz="1400" dirty="0" err="1" smtClean="0"/>
              <a:t>Drina</a:t>
            </a:r>
            <a:r>
              <a:rPr lang="nl-NL" sz="1400" dirty="0" smtClean="0"/>
              <a:t> </a:t>
            </a:r>
            <a:r>
              <a:rPr lang="nl-NL" sz="1400" dirty="0" err="1" smtClean="0"/>
              <a:t>river</a:t>
            </a:r>
            <a:r>
              <a:rPr lang="nl-NL" sz="1400" dirty="0" smtClean="0"/>
              <a:t> </a:t>
            </a:r>
            <a:r>
              <a:rPr lang="nl-NL" sz="1400" dirty="0" err="1" smtClean="0"/>
              <a:t>basin</a:t>
            </a:r>
            <a:endParaRPr lang="nl-NL" sz="1400" dirty="0" smtClean="0"/>
          </a:p>
          <a:p>
            <a:pPr algn="r"/>
            <a:r>
              <a:rPr lang="nl-NL" sz="1200" dirty="0" smtClean="0"/>
              <a:t>(World Bank 2017)</a:t>
            </a:r>
            <a:endParaRPr lang="nl-NL" sz="1200" dirty="0"/>
          </a:p>
        </p:txBody>
      </p:sp>
      <p:pic>
        <p:nvPicPr>
          <p:cNvPr id="1030" name="Picture 6" descr="E:\Documents\SevS\00-Activiteiten DIVERS\MANS\fotos\Georgie\SDC118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36" y="886762"/>
            <a:ext cx="1600997" cy="10806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963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p:txBody>
          <a:bodyPr/>
          <a:lstStyle/>
          <a:p>
            <a:endParaRPr lang="nl-NL" dirty="0"/>
          </a:p>
        </p:txBody>
      </p:sp>
      <p:pic>
        <p:nvPicPr>
          <p:cNvPr id="1026" name="Picture 2" descr="E:\Documents\SevS\00-Activiteiten DIVERS\MANS\fotos\sokotra\Diksam road cliff destrcution panora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3478"/>
            <a:ext cx="4606727" cy="21574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ocuments\SevS\00-Activiteiten DIVERS\MANS\fotos\sokotra\IMG_86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28970"/>
            <a:ext cx="3847704" cy="25664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ocuments\SevS\00-Activiteiten DIVERS\MANS\fotos\sokotra\erosion (klein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220286" y="2571750"/>
            <a:ext cx="3744416" cy="24947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Documents\SevS\00-Activiteiten DIVERS\MANS\fotos\sokotra\IMG_86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1995686"/>
            <a:ext cx="1767318" cy="2650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E:\Documents\SevS\00-Activiteiten DIVERS\MANS\fotos\sokotra\quarry (kle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4249" y="2858576"/>
            <a:ext cx="3313907" cy="22078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4795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a:spcAft>
                <a:spcPts val="600"/>
              </a:spcAft>
            </a:pPr>
            <a:r>
              <a:rPr lang="nl-NL" sz="2000" dirty="0"/>
              <a:t>Call </a:t>
            </a:r>
            <a:r>
              <a:rPr lang="nl-NL" sz="2000" dirty="0" err="1"/>
              <a:t>from</a:t>
            </a:r>
            <a:r>
              <a:rPr lang="nl-NL" sz="2000" dirty="0"/>
              <a:t> EU </a:t>
            </a:r>
            <a:r>
              <a:rPr lang="nl-NL" sz="2000" dirty="0" err="1"/>
              <a:t>parliament</a:t>
            </a:r>
            <a:r>
              <a:rPr lang="nl-NL" sz="2000" dirty="0"/>
              <a:t> (2018):</a:t>
            </a:r>
          </a:p>
          <a:p>
            <a:pPr lvl="1">
              <a:spcBef>
                <a:spcPts val="0"/>
              </a:spcBef>
              <a:spcAft>
                <a:spcPts val="600"/>
              </a:spcAft>
            </a:pPr>
            <a:r>
              <a:rPr lang="en-US" sz="1700" dirty="0"/>
              <a:t>Timely and accurate information on the impact of highway construction on Tara river, to be made available to a wide public</a:t>
            </a:r>
          </a:p>
          <a:p>
            <a:pPr>
              <a:spcAft>
                <a:spcPts val="600"/>
              </a:spcAft>
            </a:pPr>
            <a:r>
              <a:rPr lang="nl-NL" sz="2000" dirty="0" smtClean="0"/>
              <a:t>EU </a:t>
            </a:r>
            <a:r>
              <a:rPr lang="nl-NL" sz="2000" dirty="0"/>
              <a:t>Montenegro </a:t>
            </a:r>
            <a:r>
              <a:rPr lang="nl-NL" sz="2000" dirty="0" smtClean="0"/>
              <a:t>Report (2019):</a:t>
            </a:r>
          </a:p>
          <a:p>
            <a:pPr lvl="1">
              <a:spcAft>
                <a:spcPts val="600"/>
              </a:spcAft>
            </a:pPr>
            <a:r>
              <a:rPr lang="en-US" sz="1700" dirty="0"/>
              <a:t>Urgent </a:t>
            </a:r>
            <a:r>
              <a:rPr lang="en-US" sz="1700" dirty="0" smtClean="0"/>
              <a:t>to </a:t>
            </a:r>
            <a:r>
              <a:rPr lang="en-US" sz="1700" dirty="0"/>
              <a:t>improve </a:t>
            </a:r>
            <a:r>
              <a:rPr lang="en-US" sz="1700" dirty="0" smtClean="0"/>
              <a:t>ecological </a:t>
            </a:r>
            <a:r>
              <a:rPr lang="en-US" sz="1700" dirty="0"/>
              <a:t>value of </a:t>
            </a:r>
            <a:r>
              <a:rPr lang="en-US" sz="1700" dirty="0" smtClean="0"/>
              <a:t>potential </a:t>
            </a:r>
            <a:r>
              <a:rPr lang="en-US" sz="1700" dirty="0"/>
              <a:t>Natura 2000 </a:t>
            </a:r>
            <a:r>
              <a:rPr lang="en-US" sz="1700" dirty="0" smtClean="0"/>
              <a:t>sites;</a:t>
            </a:r>
          </a:p>
          <a:p>
            <a:pPr lvl="1">
              <a:spcAft>
                <a:spcPts val="600"/>
              </a:spcAft>
            </a:pPr>
            <a:r>
              <a:rPr lang="en-US" sz="1700" dirty="0" smtClean="0"/>
              <a:t>prevent impacts </a:t>
            </a:r>
            <a:r>
              <a:rPr lang="en-US" sz="1700" dirty="0"/>
              <a:t>of </a:t>
            </a:r>
            <a:r>
              <a:rPr lang="en-US" sz="1700" dirty="0" smtClean="0"/>
              <a:t>construction on </a:t>
            </a:r>
            <a:r>
              <a:rPr lang="en-US" sz="1700" dirty="0"/>
              <a:t>Tara River </a:t>
            </a:r>
            <a:r>
              <a:rPr lang="en-US" sz="1700" dirty="0" smtClean="0"/>
              <a:t>(Bar-</a:t>
            </a:r>
            <a:r>
              <a:rPr lang="en-US" sz="1700" dirty="0" err="1" smtClean="0"/>
              <a:t>Boljare</a:t>
            </a:r>
            <a:r>
              <a:rPr lang="en-US" sz="1700" dirty="0" smtClean="0"/>
              <a:t> highway)</a:t>
            </a:r>
            <a:endParaRPr lang="nl-NL" sz="1700" dirty="0"/>
          </a:p>
          <a:p>
            <a:pPr>
              <a:spcBef>
                <a:spcPts val="0"/>
              </a:spcBef>
              <a:spcAft>
                <a:spcPts val="600"/>
              </a:spcAft>
            </a:pPr>
            <a:r>
              <a:rPr lang="en-US" sz="2000" dirty="0" smtClean="0"/>
              <a:t>Request from World Heritage Committee (2019):</a:t>
            </a:r>
          </a:p>
          <a:p>
            <a:pPr lvl="1">
              <a:spcAft>
                <a:spcPts val="600"/>
              </a:spcAft>
            </a:pPr>
            <a:r>
              <a:rPr lang="nl-NL" sz="1700" dirty="0" smtClean="0"/>
              <a:t>Severe impacts on Tara </a:t>
            </a:r>
            <a:r>
              <a:rPr lang="nl-NL" sz="1700" dirty="0" err="1" smtClean="0"/>
              <a:t>river</a:t>
            </a:r>
            <a:r>
              <a:rPr lang="nl-NL" sz="1700" dirty="0" smtClean="0"/>
              <a:t> </a:t>
            </a:r>
            <a:r>
              <a:rPr lang="nl-NL" sz="1700" dirty="0" err="1" smtClean="0"/>
              <a:t>from</a:t>
            </a:r>
            <a:r>
              <a:rPr lang="nl-NL" sz="1700" dirty="0" smtClean="0"/>
              <a:t> </a:t>
            </a:r>
            <a:r>
              <a:rPr lang="nl-NL" sz="1700" dirty="0" err="1" smtClean="0"/>
              <a:t>road</a:t>
            </a:r>
            <a:r>
              <a:rPr lang="nl-NL" sz="1700" dirty="0" smtClean="0"/>
              <a:t> </a:t>
            </a:r>
            <a:r>
              <a:rPr lang="nl-NL" sz="1700" dirty="0" err="1" smtClean="0"/>
              <a:t>construction</a:t>
            </a:r>
            <a:r>
              <a:rPr lang="nl-NL" sz="1700" dirty="0" smtClean="0"/>
              <a:t> </a:t>
            </a:r>
          </a:p>
          <a:p>
            <a:pPr lvl="1">
              <a:spcAft>
                <a:spcPts val="600"/>
              </a:spcAft>
            </a:pPr>
            <a:r>
              <a:rPr lang="nl-NL" sz="1700" dirty="0" smtClean="0"/>
              <a:t>downstream impacts on </a:t>
            </a:r>
            <a:r>
              <a:rPr lang="nl-NL" sz="1700" dirty="0" err="1" smtClean="0"/>
              <a:t>the</a:t>
            </a:r>
            <a:r>
              <a:rPr lang="nl-NL" sz="1700" dirty="0" smtClean="0"/>
              <a:t> </a:t>
            </a:r>
            <a:r>
              <a:rPr lang="nl-NL" sz="1700" dirty="0" err="1" smtClean="0"/>
              <a:t>Outstanding</a:t>
            </a:r>
            <a:r>
              <a:rPr lang="nl-NL" sz="1700" dirty="0" smtClean="0"/>
              <a:t> Universal Value of </a:t>
            </a:r>
            <a:r>
              <a:rPr lang="nl-NL" sz="1700" dirty="0" err="1" smtClean="0"/>
              <a:t>Durmitor</a:t>
            </a:r>
            <a:r>
              <a:rPr lang="nl-NL" sz="1700" dirty="0" smtClean="0"/>
              <a:t> </a:t>
            </a:r>
          </a:p>
          <a:p>
            <a:pPr lvl="1">
              <a:spcAft>
                <a:spcPts val="600"/>
              </a:spcAft>
            </a:pPr>
            <a:r>
              <a:rPr lang="nl-NL" sz="1700" dirty="0" err="1" smtClean="0"/>
              <a:t>endangered</a:t>
            </a:r>
            <a:r>
              <a:rPr lang="nl-NL" sz="1700" dirty="0" smtClean="0"/>
              <a:t> </a:t>
            </a:r>
            <a:r>
              <a:rPr lang="nl-NL" sz="1700" dirty="0" err="1" smtClean="0"/>
              <a:t>Danube</a:t>
            </a:r>
            <a:r>
              <a:rPr lang="nl-NL" sz="1700" dirty="0" smtClean="0"/>
              <a:t> </a:t>
            </a:r>
            <a:r>
              <a:rPr lang="nl-NL" sz="1700" dirty="0" err="1" smtClean="0"/>
              <a:t>Salmon</a:t>
            </a:r>
            <a:r>
              <a:rPr lang="nl-NL" sz="1700" dirty="0" smtClean="0"/>
              <a:t> </a:t>
            </a:r>
          </a:p>
        </p:txBody>
      </p:sp>
      <p:sp>
        <p:nvSpPr>
          <p:cNvPr id="3" name="Titel 2"/>
          <p:cNvSpPr>
            <a:spLocks noGrp="1"/>
          </p:cNvSpPr>
          <p:nvPr>
            <p:ph type="title"/>
          </p:nvPr>
        </p:nvSpPr>
        <p:spPr/>
        <p:txBody>
          <a:bodyPr/>
          <a:lstStyle/>
          <a:p>
            <a:r>
              <a:rPr lang="nl-NL" dirty="0" smtClean="0"/>
              <a:t>Tara River: A </a:t>
            </a:r>
            <a:r>
              <a:rPr lang="nl-NL" dirty="0" err="1" smtClean="0"/>
              <a:t>Serious</a:t>
            </a:r>
            <a:r>
              <a:rPr lang="nl-NL" dirty="0" smtClean="0"/>
              <a:t> Case</a:t>
            </a:r>
            <a:endParaRPr lang="nl-NL" dirty="0"/>
          </a:p>
        </p:txBody>
      </p:sp>
    </p:spTree>
    <p:extLst>
      <p:ext uri="{BB962C8B-B14F-4D97-AF65-F5344CB8AC3E}">
        <p14:creationId xmlns:p14="http://schemas.microsoft.com/office/powerpoint/2010/main" val="25499643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en-US" sz="2000" dirty="0"/>
              <a:t>Implementation of the Bar – </a:t>
            </a:r>
            <a:r>
              <a:rPr lang="en-US" sz="2000" dirty="0" err="1"/>
              <a:t>Boljare</a:t>
            </a:r>
            <a:r>
              <a:rPr lang="en-US" sz="2000" dirty="0"/>
              <a:t> highway project is stipulated under the Detailed </a:t>
            </a:r>
            <a:r>
              <a:rPr lang="en-US" sz="2000" u="sng" dirty="0"/>
              <a:t>Spatial Plan</a:t>
            </a:r>
            <a:r>
              <a:rPr lang="en-US" sz="2000" dirty="0"/>
              <a:t> of the Bar-</a:t>
            </a:r>
            <a:r>
              <a:rPr lang="en-US" sz="2000" dirty="0" err="1"/>
              <a:t>Boljare</a:t>
            </a:r>
            <a:r>
              <a:rPr lang="en-US" sz="2000" dirty="0"/>
              <a:t> highway (2008). </a:t>
            </a:r>
            <a:endParaRPr lang="en-US" sz="2000" dirty="0" smtClean="0"/>
          </a:p>
        </p:txBody>
      </p:sp>
      <p:sp>
        <p:nvSpPr>
          <p:cNvPr id="2" name="Titel 1"/>
          <p:cNvSpPr>
            <a:spLocks noGrp="1"/>
          </p:cNvSpPr>
          <p:nvPr>
            <p:ph type="title"/>
          </p:nvPr>
        </p:nvSpPr>
        <p:spPr/>
        <p:txBody>
          <a:bodyPr/>
          <a:lstStyle/>
          <a:p>
            <a:r>
              <a:rPr lang="nl-NL" dirty="0" err="1" smtClean="0"/>
              <a:t>From</a:t>
            </a:r>
            <a:r>
              <a:rPr lang="nl-NL" dirty="0" smtClean="0"/>
              <a:t> </a:t>
            </a:r>
            <a:r>
              <a:rPr lang="nl-NL" dirty="0" err="1" smtClean="0"/>
              <a:t>the</a:t>
            </a:r>
            <a:r>
              <a:rPr lang="nl-NL" dirty="0" smtClean="0"/>
              <a:t> project website</a:t>
            </a:r>
            <a:endParaRPr lang="nl-NL" dirty="0"/>
          </a:p>
        </p:txBody>
      </p:sp>
    </p:spTree>
    <p:extLst>
      <p:ext uri="{BB962C8B-B14F-4D97-AF65-F5344CB8AC3E}">
        <p14:creationId xmlns:p14="http://schemas.microsoft.com/office/powerpoint/2010/main" val="15315685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Autofit/>
          </a:bodyPr>
          <a:lstStyle/>
          <a:p>
            <a:r>
              <a:rPr lang="nl-NL" sz="2000" dirty="0" smtClean="0"/>
              <a:t>EIA Directive </a:t>
            </a:r>
          </a:p>
          <a:p>
            <a:pPr marL="457200" lvl="1" indent="0">
              <a:buNone/>
            </a:pPr>
            <a:r>
              <a:rPr lang="nl-NL" sz="2000" dirty="0" smtClean="0"/>
              <a:t>=&gt; Bar-</a:t>
            </a:r>
            <a:r>
              <a:rPr lang="nl-NL" sz="2000" dirty="0" err="1" smtClean="0"/>
              <a:t>Boljare</a:t>
            </a:r>
            <a:r>
              <a:rPr lang="nl-NL" sz="2000" dirty="0" smtClean="0"/>
              <a:t> </a:t>
            </a:r>
            <a:r>
              <a:rPr lang="nl-NL" sz="2000" dirty="0"/>
              <a:t>highway </a:t>
            </a:r>
            <a:endParaRPr lang="nl-NL" sz="2000" dirty="0" smtClean="0"/>
          </a:p>
          <a:p>
            <a:r>
              <a:rPr lang="nl-NL" sz="2000" dirty="0"/>
              <a:t>Habitat &amp; </a:t>
            </a:r>
            <a:r>
              <a:rPr lang="nl-NL" sz="2000" dirty="0" err="1"/>
              <a:t>Birds</a:t>
            </a:r>
            <a:r>
              <a:rPr lang="nl-NL" sz="2000" dirty="0"/>
              <a:t> </a:t>
            </a:r>
            <a:r>
              <a:rPr lang="nl-NL" sz="2000" dirty="0" err="1" smtClean="0"/>
              <a:t>Directives</a:t>
            </a:r>
            <a:r>
              <a:rPr lang="nl-NL" sz="2000" dirty="0" smtClean="0"/>
              <a:t> </a:t>
            </a:r>
          </a:p>
          <a:p>
            <a:pPr marL="457200" lvl="1" indent="0">
              <a:buNone/>
            </a:pPr>
            <a:r>
              <a:rPr lang="nl-NL" sz="2000" dirty="0" smtClean="0"/>
              <a:t>=&gt; </a:t>
            </a:r>
            <a:r>
              <a:rPr lang="nl-NL" sz="2000" dirty="0" err="1" smtClean="0"/>
              <a:t>Durmitor</a:t>
            </a:r>
            <a:r>
              <a:rPr lang="nl-NL" sz="2000" dirty="0" smtClean="0"/>
              <a:t> World Heritage Site </a:t>
            </a:r>
            <a:r>
              <a:rPr lang="nl-NL" sz="2000" dirty="0" err="1" smtClean="0"/>
              <a:t>and</a:t>
            </a:r>
            <a:r>
              <a:rPr lang="nl-NL" sz="2000" dirty="0" smtClean="0"/>
              <a:t> </a:t>
            </a:r>
            <a:r>
              <a:rPr lang="nl-NL" sz="2000" dirty="0" err="1" smtClean="0"/>
              <a:t>other</a:t>
            </a:r>
            <a:r>
              <a:rPr lang="nl-NL" sz="2000" dirty="0" smtClean="0"/>
              <a:t> downstream </a:t>
            </a:r>
            <a:r>
              <a:rPr lang="nl-NL" sz="2000" dirty="0" err="1" smtClean="0"/>
              <a:t>protected</a:t>
            </a:r>
            <a:r>
              <a:rPr lang="nl-NL" sz="2000" dirty="0" smtClean="0"/>
              <a:t> </a:t>
            </a:r>
            <a:r>
              <a:rPr lang="nl-NL" sz="2000" dirty="0" err="1" smtClean="0"/>
              <a:t>areas</a:t>
            </a:r>
            <a:endParaRPr lang="nl-NL" sz="2000" dirty="0"/>
          </a:p>
          <a:p>
            <a:r>
              <a:rPr lang="nl-NL" sz="2000" dirty="0" smtClean="0"/>
              <a:t>Water Framework Directive </a:t>
            </a:r>
          </a:p>
          <a:p>
            <a:pPr marL="457200" lvl="1" indent="0">
              <a:buNone/>
            </a:pPr>
            <a:r>
              <a:rPr lang="nl-NL" sz="2000" dirty="0" smtClean="0"/>
              <a:t>=&gt; </a:t>
            </a:r>
            <a:r>
              <a:rPr lang="nl-NL" sz="2000" dirty="0" err="1" smtClean="0"/>
              <a:t>affected</a:t>
            </a:r>
            <a:r>
              <a:rPr lang="nl-NL" sz="2000" dirty="0" smtClean="0"/>
              <a:t> </a:t>
            </a:r>
            <a:r>
              <a:rPr lang="nl-NL" sz="2000" dirty="0" err="1" smtClean="0"/>
              <a:t>river</a:t>
            </a:r>
            <a:r>
              <a:rPr lang="nl-NL" sz="2000" dirty="0" smtClean="0"/>
              <a:t> </a:t>
            </a:r>
            <a:r>
              <a:rPr lang="nl-NL" sz="2000" dirty="0" err="1" smtClean="0"/>
              <a:t>basin</a:t>
            </a:r>
            <a:r>
              <a:rPr lang="nl-NL" sz="2000" dirty="0" smtClean="0"/>
              <a:t>; is </a:t>
            </a:r>
            <a:r>
              <a:rPr lang="nl-NL" sz="2000" dirty="0" err="1" smtClean="0"/>
              <a:t>there</a:t>
            </a:r>
            <a:r>
              <a:rPr lang="nl-NL" sz="2000" dirty="0" smtClean="0"/>
              <a:t> a </a:t>
            </a:r>
            <a:r>
              <a:rPr lang="nl-NL" sz="2000" dirty="0" err="1" smtClean="0"/>
              <a:t>river</a:t>
            </a:r>
            <a:r>
              <a:rPr lang="nl-NL" sz="2000" dirty="0" smtClean="0"/>
              <a:t> management </a:t>
            </a:r>
            <a:r>
              <a:rPr lang="nl-NL" sz="2000" dirty="0"/>
              <a:t>plan? </a:t>
            </a:r>
          </a:p>
          <a:p>
            <a:r>
              <a:rPr lang="nl-NL" sz="2000" dirty="0" smtClean="0"/>
              <a:t>SEA Directive </a:t>
            </a:r>
          </a:p>
          <a:p>
            <a:pPr marL="457200" lvl="1" indent="0">
              <a:buNone/>
            </a:pPr>
            <a:r>
              <a:rPr lang="nl-NL" sz="2000" dirty="0" smtClean="0"/>
              <a:t>=&gt; </a:t>
            </a:r>
            <a:r>
              <a:rPr lang="en-US" sz="2000" dirty="0"/>
              <a:t>Spatial Plan of the Bar-</a:t>
            </a:r>
            <a:r>
              <a:rPr lang="en-US" sz="2000" dirty="0" err="1"/>
              <a:t>Boljare</a:t>
            </a:r>
            <a:r>
              <a:rPr lang="en-US" sz="2000" dirty="0"/>
              <a:t> highway (2008</a:t>
            </a:r>
            <a:r>
              <a:rPr lang="en-US" sz="2000" dirty="0" smtClean="0"/>
              <a:t>) </a:t>
            </a:r>
            <a:endParaRPr lang="nl-NL" sz="2000" dirty="0"/>
          </a:p>
        </p:txBody>
      </p:sp>
      <p:sp>
        <p:nvSpPr>
          <p:cNvPr id="2" name="Titel 1"/>
          <p:cNvSpPr>
            <a:spLocks noGrp="1"/>
          </p:cNvSpPr>
          <p:nvPr>
            <p:ph type="title"/>
          </p:nvPr>
        </p:nvSpPr>
        <p:spPr/>
        <p:txBody>
          <a:bodyPr>
            <a:normAutofit/>
          </a:bodyPr>
          <a:lstStyle/>
          <a:p>
            <a:r>
              <a:rPr lang="nl-NL" sz="3600" dirty="0" err="1" smtClean="0"/>
              <a:t>What</a:t>
            </a:r>
            <a:r>
              <a:rPr lang="nl-NL" sz="3600" dirty="0" smtClean="0"/>
              <a:t> European </a:t>
            </a:r>
            <a:r>
              <a:rPr lang="nl-NL" sz="3600" dirty="0" err="1" smtClean="0"/>
              <a:t>Regulations</a:t>
            </a:r>
            <a:r>
              <a:rPr lang="nl-NL" sz="3600" dirty="0" smtClean="0"/>
              <a:t> </a:t>
            </a:r>
            <a:r>
              <a:rPr lang="nl-NL" sz="3600" dirty="0" err="1" smtClean="0"/>
              <a:t>apply</a:t>
            </a:r>
            <a:r>
              <a:rPr lang="nl-NL" sz="3600" dirty="0" smtClean="0"/>
              <a:t>? </a:t>
            </a:r>
            <a:endParaRPr lang="nl-NL" sz="3600" dirty="0"/>
          </a:p>
        </p:txBody>
      </p:sp>
    </p:spTree>
    <p:extLst>
      <p:ext uri="{BB962C8B-B14F-4D97-AF65-F5344CB8AC3E}">
        <p14:creationId xmlns:p14="http://schemas.microsoft.com/office/powerpoint/2010/main" val="8277186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nSpc>
                <a:spcPct val="150000"/>
              </a:lnSpc>
            </a:pPr>
            <a:r>
              <a:rPr lang="nl-NL" sz="2000" u="sng" dirty="0" smtClean="0"/>
              <a:t>Screening</a:t>
            </a:r>
            <a:r>
              <a:rPr lang="nl-NL" sz="2000" dirty="0" smtClean="0"/>
              <a:t>: annex I, 7b/c </a:t>
            </a:r>
            <a:r>
              <a:rPr lang="nl-NL" sz="2000" dirty="0" err="1" smtClean="0"/>
              <a:t>roads</a:t>
            </a:r>
            <a:r>
              <a:rPr lang="nl-NL" sz="2000" dirty="0" smtClean="0"/>
              <a:t> = EIA </a:t>
            </a:r>
            <a:r>
              <a:rPr lang="nl-NL" sz="2000" dirty="0" err="1" smtClean="0"/>
              <a:t>required</a:t>
            </a:r>
            <a:r>
              <a:rPr lang="nl-NL" sz="2000" dirty="0" smtClean="0"/>
              <a:t> </a:t>
            </a:r>
          </a:p>
          <a:p>
            <a:pPr>
              <a:lnSpc>
                <a:spcPct val="150000"/>
              </a:lnSpc>
            </a:pPr>
            <a:r>
              <a:rPr lang="nl-NL" sz="2000" u="sng" dirty="0" err="1" smtClean="0"/>
              <a:t>Scoping</a:t>
            </a:r>
            <a:r>
              <a:rPr lang="nl-NL" sz="2000" dirty="0" smtClean="0"/>
              <a:t>: issues + public </a:t>
            </a:r>
            <a:r>
              <a:rPr lang="nl-NL" sz="2000" dirty="0" err="1" smtClean="0"/>
              <a:t>consultation</a:t>
            </a:r>
            <a:r>
              <a:rPr lang="nl-NL" sz="2000" dirty="0" smtClean="0"/>
              <a:t> =&gt; </a:t>
            </a:r>
            <a:r>
              <a:rPr lang="nl-NL" sz="2000" dirty="0" err="1" smtClean="0"/>
              <a:t>guidelines</a:t>
            </a:r>
            <a:r>
              <a:rPr lang="nl-NL" sz="2000" dirty="0" smtClean="0"/>
              <a:t> </a:t>
            </a:r>
            <a:r>
              <a:rPr lang="nl-NL" sz="2000" dirty="0" err="1" smtClean="0"/>
              <a:t>for</a:t>
            </a:r>
            <a:r>
              <a:rPr lang="nl-NL" sz="2000" dirty="0" smtClean="0"/>
              <a:t> </a:t>
            </a:r>
            <a:r>
              <a:rPr lang="nl-NL" sz="2000" dirty="0" err="1" smtClean="0"/>
              <a:t>study</a:t>
            </a:r>
            <a:endParaRPr lang="nl-NL" sz="2000" dirty="0" smtClean="0"/>
          </a:p>
          <a:p>
            <a:pPr>
              <a:lnSpc>
                <a:spcPct val="150000"/>
              </a:lnSpc>
            </a:pPr>
            <a:r>
              <a:rPr lang="nl-NL" sz="2000" u="sng" dirty="0" smtClean="0"/>
              <a:t>EIA </a:t>
            </a:r>
            <a:r>
              <a:rPr lang="nl-NL" sz="2000" u="sng" dirty="0" err="1" smtClean="0"/>
              <a:t>study</a:t>
            </a:r>
            <a:r>
              <a:rPr lang="nl-NL" sz="2000" u="sng" dirty="0" smtClean="0"/>
              <a:t>:</a:t>
            </a:r>
            <a:r>
              <a:rPr lang="nl-NL" sz="2000" dirty="0" smtClean="0"/>
              <a:t> Report + </a:t>
            </a:r>
            <a:r>
              <a:rPr lang="nl-NL" sz="2000" dirty="0" err="1" smtClean="0"/>
              <a:t>Env</a:t>
            </a:r>
            <a:r>
              <a:rPr lang="nl-NL" sz="2000" dirty="0" smtClean="0"/>
              <a:t>. </a:t>
            </a:r>
            <a:r>
              <a:rPr lang="nl-NL" sz="2000" dirty="0" err="1" smtClean="0"/>
              <a:t>Mgmt</a:t>
            </a:r>
            <a:r>
              <a:rPr lang="nl-NL" sz="2000" dirty="0" smtClean="0"/>
              <a:t> &amp; Monitoring Plan</a:t>
            </a:r>
          </a:p>
          <a:p>
            <a:pPr>
              <a:lnSpc>
                <a:spcPct val="150000"/>
              </a:lnSpc>
            </a:pPr>
            <a:r>
              <a:rPr lang="nl-NL" sz="2000" u="sng" dirty="0" smtClean="0"/>
              <a:t>Review</a:t>
            </a:r>
            <a:r>
              <a:rPr lang="nl-NL" sz="2000" dirty="0" smtClean="0"/>
              <a:t> : </a:t>
            </a:r>
            <a:r>
              <a:rPr lang="nl-NL" sz="2000" dirty="0" err="1" smtClean="0"/>
              <a:t>technical</a:t>
            </a:r>
            <a:r>
              <a:rPr lang="nl-NL" sz="2000" dirty="0" smtClean="0"/>
              <a:t> + public review</a:t>
            </a:r>
          </a:p>
          <a:p>
            <a:pPr>
              <a:lnSpc>
                <a:spcPct val="150000"/>
              </a:lnSpc>
            </a:pPr>
            <a:r>
              <a:rPr lang="nl-NL" sz="2000" u="sng" dirty="0" err="1" smtClean="0"/>
              <a:t>Decision</a:t>
            </a:r>
            <a:r>
              <a:rPr lang="nl-NL" sz="2000" dirty="0" smtClean="0"/>
              <a:t> + </a:t>
            </a:r>
            <a:r>
              <a:rPr lang="nl-NL" sz="2000" dirty="0" err="1" smtClean="0"/>
              <a:t>motivation</a:t>
            </a:r>
            <a:endParaRPr lang="nl-NL" sz="2000" dirty="0" smtClean="0"/>
          </a:p>
          <a:p>
            <a:pPr>
              <a:lnSpc>
                <a:spcPct val="150000"/>
              </a:lnSpc>
            </a:pPr>
            <a:r>
              <a:rPr lang="nl-NL" sz="2000" u="sng" dirty="0" smtClean="0"/>
              <a:t>Monitoring</a:t>
            </a:r>
            <a:endParaRPr lang="nl-NL" sz="2000" dirty="0"/>
          </a:p>
        </p:txBody>
      </p:sp>
      <p:sp>
        <p:nvSpPr>
          <p:cNvPr id="2" name="Titel 1"/>
          <p:cNvSpPr>
            <a:spLocks noGrp="1"/>
          </p:cNvSpPr>
          <p:nvPr>
            <p:ph type="title"/>
          </p:nvPr>
        </p:nvSpPr>
        <p:spPr/>
        <p:txBody>
          <a:bodyPr/>
          <a:lstStyle/>
          <a:p>
            <a:r>
              <a:rPr lang="nl-NL" dirty="0" smtClean="0"/>
              <a:t>Steps in EIA</a:t>
            </a:r>
            <a:endParaRPr lang="nl-NL" dirty="0"/>
          </a:p>
        </p:txBody>
      </p:sp>
    </p:spTree>
    <p:extLst>
      <p:ext uri="{BB962C8B-B14F-4D97-AF65-F5344CB8AC3E}">
        <p14:creationId xmlns:p14="http://schemas.microsoft.com/office/powerpoint/2010/main" val="29310707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1839</TotalTime>
  <Words>1086</Words>
  <Application>Microsoft Office PowerPoint</Application>
  <PresentationFormat>Diavoorstelling (16:9)</PresentationFormat>
  <Paragraphs>102</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Concours</vt:lpstr>
      <vt:lpstr>Quality Information, Public Involvement  and Transparency in Decision-making   Key Principles of European Regulations </vt:lpstr>
      <vt:lpstr>The plan                    The reality  </vt:lpstr>
      <vt:lpstr>This presentation</vt:lpstr>
      <vt:lpstr>My experience: erosion control and environmental management makes economic and biological sense.  In: Upper Svanetti world heritage site &amp; Enguri HP dam, Georgia</vt:lpstr>
      <vt:lpstr>PowerPoint-presentatie</vt:lpstr>
      <vt:lpstr>Tara River: A Serious Case</vt:lpstr>
      <vt:lpstr>From the project website</vt:lpstr>
      <vt:lpstr>What European Regulations apply? </vt:lpstr>
      <vt:lpstr>Steps in EIA</vt:lpstr>
      <vt:lpstr>EIA Directive Art 6: public participation</vt:lpstr>
      <vt:lpstr>EIA Directive – cont’d</vt:lpstr>
      <vt:lpstr>Transboundary impacts</vt:lpstr>
      <vt:lpstr>Habitat/Birds Directives (Natura 2000)</vt:lpstr>
      <vt:lpstr>Water Framework Directive (WFD)</vt:lpstr>
      <vt:lpstr>SEA / Cumulative impacts</vt:lpstr>
      <vt:lpstr>EU Montenegro 2019 Report</vt:lpstr>
      <vt:lpstr>What can be done now ?</vt:lpstr>
      <vt:lpstr>Infrastructure can be built with respect for people and the environment</vt:lpstr>
      <vt:lpstr>Aarhus Convention (1998)</vt:lpstr>
      <vt:lpstr>Aarhus Convention (1998)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CBD Guidelines on biodiversity in EIA &amp; SEA</dc:title>
  <dc:creator>SevS Advies</dc:creator>
  <cp:lastModifiedBy>Roel Slootweg</cp:lastModifiedBy>
  <cp:revision>118</cp:revision>
  <dcterms:created xsi:type="dcterms:W3CDTF">2005-05-25T08:56:39Z</dcterms:created>
  <dcterms:modified xsi:type="dcterms:W3CDTF">2019-10-30T12:13:03Z</dcterms:modified>
</cp:coreProperties>
</file>